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2032B2-6C2E-43CC-8518-36481D08EC02}" type="datetimeFigureOut">
              <a:rPr lang="pl-PL" smtClean="0"/>
              <a:t>2018-04-21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80E2B-786A-44EE-AE1D-AE71334BA7F2}"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A480E2B-786A-44EE-AE1D-AE71334BA7F2}" type="slidenum">
              <a:rPr lang="pl-PL" smtClean="0"/>
              <a:t>21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2018-04-21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2018-04-21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Poręczenie</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62500" lnSpcReduction="20000"/>
          </a:bodyPr>
          <a:lstStyle/>
          <a:p>
            <a:pPr>
              <a:buNone/>
            </a:pPr>
            <a:r>
              <a:rPr lang="pl-PL" dirty="0" smtClean="0"/>
              <a:t>Art. 881 [Odpowiedzialność poręczyciela]</a:t>
            </a:r>
          </a:p>
          <a:p>
            <a:pPr>
              <a:buNone/>
            </a:pPr>
            <a:r>
              <a:rPr lang="pl-PL" dirty="0" smtClean="0"/>
              <a:t>W braku odmiennego zastrzeżenia poręczyciel jest odpowiedzialny jak współdłużnik solidarny. </a:t>
            </a:r>
          </a:p>
          <a:p>
            <a:pPr algn="just">
              <a:buNone/>
            </a:pPr>
            <a:r>
              <a:rPr lang="pl-PL" dirty="0" smtClean="0">
                <a:sym typeface="Wingdings" pitchFamily="2" charset="2"/>
              </a:rPr>
              <a:t> </a:t>
            </a:r>
            <a:r>
              <a:rPr lang="pl-PL" b="1" dirty="0" smtClean="0">
                <a:sym typeface="Wingdings" pitchFamily="2" charset="2"/>
              </a:rPr>
              <a:t>Odpowiedzialność poręczyciela jak dłużnika solidarnego</a:t>
            </a:r>
            <a:r>
              <a:rPr lang="pl-PL" dirty="0" smtClean="0">
                <a:sym typeface="Wingdings" pitchFamily="2" charset="2"/>
              </a:rPr>
              <a:t> polega na tym, że gdy zobowiązanie staje się wymagalne, wierzyciel może dochodzić jego wykonania (żądać spełnienia całości lub części świadczenia), według swego wyboru: od dłużnika głównego i poręczyciela łącznie lub od każdego z nich z osobna, przy czym, aż do zupełnego zaspokojenia wierzyciela obaj dłużnicy pozostają zobowiązani (art. 366 KC).</a:t>
            </a:r>
          </a:p>
          <a:p>
            <a:pPr algn="just">
              <a:buNone/>
            </a:pPr>
            <a:r>
              <a:rPr lang="pl-PL" dirty="0" smtClean="0">
                <a:sym typeface="Wingdings" pitchFamily="2" charset="2"/>
              </a:rPr>
              <a:t> </a:t>
            </a:r>
            <a:r>
              <a:rPr lang="pl-PL" dirty="0" smtClean="0"/>
              <a:t>Poręczyciel, który spełnił świadczenie, staje się </a:t>
            </a:r>
            <a:r>
              <a:rPr lang="pl-PL" b="1" dirty="0" smtClean="0"/>
              <a:t>wierzycielem dłużnika głównego </a:t>
            </a:r>
            <a:r>
              <a:rPr lang="pl-PL" dirty="0" smtClean="0"/>
              <a:t>(wstępuje w prawa zaspokojonego wierzyciela – art. 518 § 1 </a:t>
            </a:r>
            <a:r>
              <a:rPr lang="pl-PL" dirty="0" err="1" smtClean="0"/>
              <a:t>pkt</a:t>
            </a:r>
            <a:r>
              <a:rPr lang="pl-PL" dirty="0" smtClean="0"/>
              <a:t> 1 KC), i tym samym uzyskuje roszczenie względem dłużnika głównego o spełnienie świadczenia, o ile ze stosunku wewnętrznego między dłużnikiem głównym a poręczycielem nie wynika nic innego.</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92500" lnSpcReduction="20000"/>
          </a:bodyPr>
          <a:lstStyle/>
          <a:p>
            <a:pPr algn="just">
              <a:buNone/>
            </a:pPr>
            <a:r>
              <a:rPr lang="pl-PL" dirty="0" smtClean="0"/>
              <a:t>Art. 882 [Ponaglenie wierzyciela]</a:t>
            </a:r>
          </a:p>
          <a:p>
            <a:pPr algn="just">
              <a:buNone/>
            </a:pPr>
            <a:r>
              <a:rPr lang="pl-PL" dirty="0" smtClean="0"/>
              <a:t>Jeżeli </a:t>
            </a:r>
            <a:r>
              <a:rPr lang="pl-PL" dirty="0" smtClean="0">
                <a:solidFill>
                  <a:srgbClr val="FF0000"/>
                </a:solidFill>
              </a:rPr>
              <a:t>termin płatności długu nie jest oznaczony </a:t>
            </a:r>
            <a:r>
              <a:rPr lang="pl-PL" dirty="0" smtClean="0"/>
              <a:t>albo jeżeli </a:t>
            </a:r>
            <a:r>
              <a:rPr lang="pl-PL" dirty="0" smtClean="0">
                <a:solidFill>
                  <a:srgbClr val="FF0000"/>
                </a:solidFill>
              </a:rPr>
              <a:t>płatność długu zależy od wypowiedzenia, </a:t>
            </a:r>
            <a:r>
              <a:rPr lang="pl-PL" b="1" dirty="0" smtClean="0">
                <a:solidFill>
                  <a:srgbClr val="FF0000"/>
                </a:solidFill>
              </a:rPr>
              <a:t>poręczyciel może </a:t>
            </a:r>
            <a:r>
              <a:rPr lang="pl-PL" dirty="0" smtClean="0">
                <a:solidFill>
                  <a:srgbClr val="FF0000"/>
                </a:solidFill>
              </a:rPr>
              <a:t>po upływie sześciu miesięcy od daty poręczenia, a jeżeli poręczył za dług przyszły - od daty powstania długu </a:t>
            </a:r>
            <a:r>
              <a:rPr lang="pl-PL" b="1" dirty="0" smtClean="0">
                <a:solidFill>
                  <a:srgbClr val="FF0000"/>
                </a:solidFill>
              </a:rPr>
              <a:t>żądać</a:t>
            </a:r>
            <a:r>
              <a:rPr lang="pl-PL" dirty="0" smtClean="0">
                <a:solidFill>
                  <a:srgbClr val="FF0000"/>
                </a:solidFill>
              </a:rPr>
              <a:t>, </a:t>
            </a:r>
            <a:r>
              <a:rPr lang="pl-PL" b="1" dirty="0" smtClean="0">
                <a:solidFill>
                  <a:srgbClr val="FF0000"/>
                </a:solidFill>
              </a:rPr>
              <a:t>aby wierzyciel wezwał dłużnika do zapłaty albo z najbliższym terminem dokonał wypowiedzenia. </a:t>
            </a:r>
            <a:r>
              <a:rPr lang="pl-PL" dirty="0" smtClean="0"/>
              <a:t>Jeżeli wierzyciel nie uczyni zadość powyższemu żądaniu, zobowiązanie poręczyciela </a:t>
            </a:r>
            <a:r>
              <a:rPr lang="pl-PL" b="1" dirty="0" smtClean="0"/>
              <a:t>wygasa</a:t>
            </a:r>
            <a:r>
              <a:rPr lang="pl-PL" dirty="0" smtClean="0"/>
              <a:t>. </a:t>
            </a:r>
          </a:p>
          <a:p>
            <a:pPr algn="just">
              <a:buNone/>
            </a:pPr>
            <a:r>
              <a:rPr lang="pl-PL" dirty="0" smtClean="0">
                <a:sym typeface="Wingdings" pitchFamily="2" charset="2"/>
              </a:rPr>
              <a:t> Ochrona interesów poręczyciela</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85000" lnSpcReduction="10000"/>
          </a:bodyPr>
          <a:lstStyle/>
          <a:p>
            <a:pPr>
              <a:buNone/>
            </a:pPr>
            <a:r>
              <a:rPr lang="pl-PL" dirty="0" smtClean="0"/>
              <a:t>Art. 883 [Zarzuty wobec wierzyciela]</a:t>
            </a:r>
          </a:p>
          <a:p>
            <a:pPr>
              <a:buNone/>
            </a:pPr>
            <a:r>
              <a:rPr lang="pl-PL" dirty="0" smtClean="0"/>
              <a:t>§ 1. Poręczyciel może podnieść przeciwko wierzycielowi wszelkie zarzuty, które przysługują dłużnikowi; </a:t>
            </a:r>
            <a:r>
              <a:rPr lang="pl-PL" u="sng" dirty="0" smtClean="0"/>
              <a:t>w szczególności </a:t>
            </a:r>
            <a:r>
              <a:rPr lang="pl-PL" dirty="0" smtClean="0"/>
              <a:t>poręczyciel może </a:t>
            </a:r>
            <a:r>
              <a:rPr lang="pl-PL" b="1" dirty="0" smtClean="0"/>
              <a:t>potrącić</a:t>
            </a:r>
            <a:r>
              <a:rPr lang="pl-PL" dirty="0" smtClean="0"/>
              <a:t> wierzytelność przysługującą dłużnikowi względem wierzyciela.</a:t>
            </a:r>
          </a:p>
          <a:p>
            <a:pPr>
              <a:buNone/>
            </a:pPr>
            <a:r>
              <a:rPr lang="pl-PL" dirty="0" smtClean="0"/>
              <a:t>§ 2. Poręczyciel nie traci powyższych zarzutów, chociażby dłużnik zrzekł się ich albo uznał roszczenie wierzyciela.</a:t>
            </a:r>
          </a:p>
          <a:p>
            <a:pPr>
              <a:buNone/>
            </a:pPr>
            <a:r>
              <a:rPr lang="pl-PL" dirty="0" smtClean="0"/>
              <a:t>§ 3. W razie śmierci dłużnika, poręczyciel nie może powoływać się na ograniczenie odpowiedzialności spadkobiercy wynikające z przepisów prawa spadkowego.</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Poręczyciel może podnieść przeciwko wierzycielowi </a:t>
            </a:r>
            <a:r>
              <a:rPr lang="pl-PL" b="1" dirty="0" smtClean="0"/>
              <a:t>zarzuty</a:t>
            </a:r>
            <a:r>
              <a:rPr lang="pl-PL" dirty="0" smtClean="0"/>
              <a:t>, które wynikają ze </a:t>
            </a:r>
            <a:r>
              <a:rPr lang="pl-PL" b="1" dirty="0" smtClean="0"/>
              <a:t>stosunku zobowiązaniowego poręczenia</a:t>
            </a:r>
            <a:r>
              <a:rPr lang="pl-PL" dirty="0" smtClean="0"/>
              <a:t>. Są to zatem zarzuty przysługujące mu osobiście i wynikające z własnego stosunku prawnego – poręczenia.</a:t>
            </a:r>
          </a:p>
          <a:p>
            <a:pPr algn="just"/>
            <a:r>
              <a:rPr lang="pl-PL" dirty="0" smtClean="0"/>
              <a:t>Poręczyciel ma także możliwość podnoszenia </a:t>
            </a:r>
            <a:r>
              <a:rPr lang="pl-PL" b="1" dirty="0" smtClean="0"/>
              <a:t>zarzutów</a:t>
            </a:r>
            <a:r>
              <a:rPr lang="pl-PL" dirty="0" smtClean="0"/>
              <a:t>, które przysługują </a:t>
            </a:r>
            <a:r>
              <a:rPr lang="pl-PL" b="1" dirty="0" smtClean="0"/>
              <a:t>dłużnikowi, </a:t>
            </a:r>
            <a:r>
              <a:rPr lang="pl-PL" dirty="0" smtClean="0"/>
              <a:t>za którego poręczył – np. przedawnienia, zarzutu, że czynność prawna zawarta między dłużnikiem a wierzycielem jest nieważna; poręczyciel może dokonać potrącenia wierzytelności przysługującej dłużnikowi głównemu z wierzytelnością zabezpieczoną poręczeniem.</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pPr algn="just"/>
            <a:r>
              <a:rPr lang="pl-PL" dirty="0" smtClean="0"/>
              <a:t>Jeżeli dłużnik główny zrzekł się zarzutów, które mu przysługiwały względem wierzyciela albo uznał roszczenie wierzyciela, to czynności te są bezskuteczne względem poręczyciela. Może on zatem podnosić nadal te zarzuty względem wierzyciela.</a:t>
            </a:r>
          </a:p>
          <a:p>
            <a:pPr algn="just"/>
            <a:r>
              <a:rPr lang="pl-PL" dirty="0" smtClean="0"/>
              <a:t>śmierć dłużnika głównego nie ma wpływu na zakres zobowiązania poręczyciela</a:t>
            </a:r>
          </a:p>
          <a:p>
            <a:pPr algn="just"/>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Art. 884 [Wezwanie dłużnika do sprawy]</a:t>
            </a:r>
          </a:p>
          <a:p>
            <a:pPr>
              <a:buNone/>
            </a:pPr>
            <a:r>
              <a:rPr lang="pl-PL" dirty="0" smtClean="0"/>
              <a:t>§ 1. Poręczyciel, przeciwko któremu wierzyciel dochodzi roszczenia, powinien zawiadomić niezwłocznie dłużnika wzywając go do wzięcia udziału w sprawie.</a:t>
            </a:r>
          </a:p>
          <a:p>
            <a:pPr>
              <a:buNone/>
            </a:pPr>
            <a:r>
              <a:rPr lang="pl-PL" dirty="0" smtClean="0"/>
              <a:t>§ 2. Jeżeli dłużnik nie weźmie udziału w sprawie, nie może on podnieść przeciwko poręczycielowi zarzutów, które mu przysługiwały przeciwko wierzycielowi, a których poręczyciel nie podniósł z tego powodu, że o nich nie wiedział</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pPr algn="just">
              <a:buNone/>
            </a:pPr>
            <a:r>
              <a:rPr lang="pl-PL" dirty="0" smtClean="0"/>
              <a:t>Art. 885 [Zawiadomienie dłużnika o zapłacie]</a:t>
            </a:r>
          </a:p>
          <a:p>
            <a:pPr algn="just">
              <a:buNone/>
            </a:pPr>
            <a:r>
              <a:rPr lang="pl-PL" dirty="0" smtClean="0"/>
              <a:t>Poręczyciel powinien niezwłocznie zawiadomić dłużnika o dokonanej przez siebie zapłacie długu, za który poręczył. Gdyby tego nie uczynił, a dłużnik zobowiązanie wykonał, nie może żądać od dłużnika zwrotu tego, co sam wierzycielowi zapłacił, chyba że dłużnik działał w złej wierze. </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85000" lnSpcReduction="10000"/>
          </a:bodyPr>
          <a:lstStyle/>
          <a:p>
            <a:pPr algn="just"/>
            <a:r>
              <a:rPr lang="pl-PL" dirty="0" smtClean="0"/>
              <a:t>Poręczyciel jest zobowiązany także do niezwłocznego zawiadomienia dłużnika o tym, że spłacił dług, za który poręczył </a:t>
            </a:r>
            <a:r>
              <a:rPr lang="pl-PL" dirty="0" smtClean="0">
                <a:sym typeface="Wingdings" pitchFamily="2" charset="2"/>
              </a:rPr>
              <a:t> m</a:t>
            </a:r>
            <a:r>
              <a:rPr lang="pl-PL" dirty="0" smtClean="0"/>
              <a:t>a to na celu </a:t>
            </a:r>
            <a:r>
              <a:rPr lang="pl-PL" b="1" dirty="0" smtClean="0">
                <a:solidFill>
                  <a:srgbClr val="FF0000"/>
                </a:solidFill>
              </a:rPr>
              <a:t>uniknięcie sytuacji </a:t>
            </a:r>
            <a:r>
              <a:rPr lang="pl-PL" b="1" u="sng" dirty="0" smtClean="0">
                <a:solidFill>
                  <a:srgbClr val="FF0000"/>
                </a:solidFill>
              </a:rPr>
              <a:t>ponownego</a:t>
            </a:r>
            <a:r>
              <a:rPr lang="pl-PL" b="1" dirty="0" smtClean="0">
                <a:solidFill>
                  <a:srgbClr val="FF0000"/>
                </a:solidFill>
              </a:rPr>
              <a:t> spełnienia świadczenia przez dłużnika</a:t>
            </a:r>
            <a:r>
              <a:rPr lang="pl-PL" dirty="0" smtClean="0"/>
              <a:t>. Spełnienie świadczenia przez poręczyciela powoduje wygaśnięcie długu.</a:t>
            </a:r>
          </a:p>
          <a:p>
            <a:pPr algn="just"/>
            <a:r>
              <a:rPr lang="pl-PL" dirty="0" smtClean="0"/>
              <a:t>Przez pojęcie zapłaty długu należy rozumieć wszelkie sposoby zaspokojenia wierzyciela przez poręczyciela, czyli np. dokonanie potrącenia wierzytelności przysługującej poręczycielowi względem wierzyciela. </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92500"/>
          </a:bodyPr>
          <a:lstStyle/>
          <a:p>
            <a:pPr>
              <a:buNone/>
            </a:pPr>
            <a:r>
              <a:rPr lang="pl-PL" dirty="0" smtClean="0"/>
              <a:t>Art. 886 [Zawiadomienie poręczyciela o wykonaniu]</a:t>
            </a:r>
          </a:p>
          <a:p>
            <a:pPr algn="just">
              <a:buNone/>
            </a:pPr>
            <a:r>
              <a:rPr lang="pl-PL" dirty="0" smtClean="0"/>
              <a:t>Jeżeli poręczenie udzielone zostało za wiedzą dłużnika, dłużnik powinien niezwłocznie zawiadomić poręczyciela o wykonaniu zobowiązania. Gdyby tego nie uczynił, poręczyciel, który zaspokoił wierzyciela, może żądać od dłużnika zwrotu tego, co wierzycielowi zapłacił, chyba że działał w złej wierze. </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r>
              <a:rPr lang="pl-PL" dirty="0" smtClean="0"/>
              <a:t>Obowiązek dłużnika co do niezwłocznego zawiadomienia poręczyciela o wykonaniu przez niego zobowiązania, </a:t>
            </a:r>
            <a:r>
              <a:rPr lang="pl-PL" dirty="0" smtClean="0">
                <a:solidFill>
                  <a:srgbClr val="FF0000"/>
                </a:solidFill>
              </a:rPr>
              <a:t>jeżeli poręczenie zostało udzielone za wiedzą dłużnika.</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endParaRPr lang="pl-PL" dirty="0" smtClean="0"/>
          </a:p>
          <a:p>
            <a:pPr>
              <a:buNone/>
            </a:pPr>
            <a:r>
              <a:rPr lang="pl-PL" dirty="0" smtClean="0"/>
              <a:t>Art. 876 [Pojęcie; forma] </a:t>
            </a:r>
          </a:p>
          <a:p>
            <a:pPr>
              <a:buNone/>
            </a:pPr>
            <a:r>
              <a:rPr lang="pl-PL" dirty="0" smtClean="0"/>
              <a:t>§ 1. Przez umowę poręczenia poręczyciel zobowiązuje się względem wierzyciela wykonać zobowiązanie na wypadek, gdyby dłużnik zobowiązania nie wykonał.</a:t>
            </a:r>
          </a:p>
          <a:p>
            <a:pPr>
              <a:buNone/>
            </a:pPr>
            <a:r>
              <a:rPr lang="pl-PL" dirty="0" smtClean="0"/>
              <a:t>§ 2. Oświadczenie poręczyciela powinno być pod rygorem nieważności złożone na piśmie.</a:t>
            </a:r>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pPr>
              <a:buNone/>
            </a:pPr>
            <a:r>
              <a:rPr lang="pl-PL" dirty="0" smtClean="0"/>
              <a:t>Art. 887 [Wyzbycie się zabezpieczeń i dowodów]</a:t>
            </a:r>
          </a:p>
          <a:p>
            <a:pPr>
              <a:buNone/>
            </a:pPr>
            <a:r>
              <a:rPr lang="pl-PL" dirty="0" smtClean="0"/>
              <a:t>Jeżeli wierzyciel wyzbył się zabezpieczenia wierzytelności albo środków dowodowych, ponosi on względem poręczyciela odpowiedzialność za wynikłą stąd szkodę.</a:t>
            </a:r>
          </a:p>
          <a:p>
            <a:pPr>
              <a:buNone/>
            </a:pPr>
            <a:r>
              <a:rPr lang="pl-PL" dirty="0" smtClean="0"/>
              <a:t> </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lnSpcReduction="10000"/>
          </a:bodyPr>
          <a:lstStyle/>
          <a:p>
            <a:pPr algn="just">
              <a:buNone/>
            </a:pPr>
            <a:r>
              <a:rPr lang="pl-PL" dirty="0" smtClean="0"/>
              <a:t>		Teodora </a:t>
            </a:r>
            <a:r>
              <a:rPr lang="pl-PL" dirty="0" smtClean="0"/>
              <a:t>F. była dłużna </a:t>
            </a:r>
            <a:r>
              <a:rPr lang="pl-PL" dirty="0" err="1" smtClean="0"/>
              <a:t>Domicjuszowi</a:t>
            </a:r>
            <a:r>
              <a:rPr lang="pl-PL" dirty="0" smtClean="0"/>
              <a:t> U. 300.000 zł. </a:t>
            </a:r>
            <a:r>
              <a:rPr lang="pl-PL" dirty="0" smtClean="0"/>
              <a:t>Fiodo</a:t>
            </a:r>
            <a:r>
              <a:rPr lang="pl-PL" dirty="0" smtClean="0"/>
              <a:t>r</a:t>
            </a:r>
            <a:r>
              <a:rPr lang="pl-PL" dirty="0" smtClean="0"/>
              <a:t> F., brat Teodory, postanowił pomóc siostrze, zawierając z </a:t>
            </a:r>
            <a:r>
              <a:rPr lang="pl-PL" dirty="0" err="1" smtClean="0"/>
              <a:t>Domicjuszem</a:t>
            </a:r>
            <a:r>
              <a:rPr lang="pl-PL" dirty="0" smtClean="0"/>
              <a:t> umowę, w której poręczał za dług Teodory. Panowie zawarli w tej sprawie ustne porozumienie. Jakiś czas później wierzytelność </a:t>
            </a:r>
            <a:r>
              <a:rPr lang="pl-PL" dirty="0" err="1" smtClean="0"/>
              <a:t>Domicjusza</a:t>
            </a:r>
            <a:r>
              <a:rPr lang="pl-PL" dirty="0" smtClean="0"/>
              <a:t> wobec Teodory uległa przedawnieniu.</a:t>
            </a:r>
          </a:p>
          <a:p>
            <a:pPr algn="just">
              <a:buNone/>
            </a:pPr>
            <a:r>
              <a:rPr lang="pl-PL" dirty="0" smtClean="0"/>
              <a:t>Proszę ocenić zaistniały stan faktyczny.</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dirty="0" smtClean="0"/>
              <a:t>		</a:t>
            </a:r>
          </a:p>
          <a:p>
            <a:pPr algn="just">
              <a:buNone/>
            </a:pPr>
            <a:r>
              <a:rPr lang="pl-PL" dirty="0" smtClean="0"/>
              <a:t>	</a:t>
            </a:r>
            <a:r>
              <a:rPr lang="pl-PL" dirty="0" smtClean="0"/>
              <a:t>	</a:t>
            </a:r>
            <a:r>
              <a:rPr lang="pl-PL" dirty="0" smtClean="0"/>
              <a:t>Hortensja B. pożyczyła Radzimirowi D. znaczną sumę pieniędzy, jednak warunkiem zawarcia umowy pożyczki było, by jego zamożny kuzyn, Lucjusz D., poręczył za dług </a:t>
            </a:r>
            <a:r>
              <a:rPr lang="pl-PL" dirty="0" smtClean="0"/>
              <a:t>Radzimira. </a:t>
            </a:r>
          </a:p>
          <a:p>
            <a:pPr algn="just">
              <a:buNone/>
            </a:pPr>
            <a:r>
              <a:rPr lang="pl-PL" dirty="0" smtClean="0"/>
              <a:t>	</a:t>
            </a:r>
            <a:r>
              <a:rPr lang="pl-PL" dirty="0" smtClean="0"/>
              <a:t>	Wkrótce potem, Radzimir D. wygrał w totolotka 20 milionów złotych. Kiedy Hortensja dowiedziała się o tym, zwróciła się do niego o zwrot pożyczki wraz z umownymi odsetkami, jednak Radzimir odpowiedział jej, że powinna się o to zwrócić do Lucjusza, ponieważ był on poręczycielem i to on powinien spełnić świadczenie.</a:t>
            </a:r>
          </a:p>
          <a:p>
            <a:pPr algn="just">
              <a:buNone/>
            </a:pPr>
            <a:r>
              <a:rPr lang="pl-PL" dirty="0" smtClean="0"/>
              <a:t>	</a:t>
            </a:r>
            <a:r>
              <a:rPr lang="pl-PL" dirty="0" smtClean="0"/>
              <a:t>	Proszę ocenić powyższy stan faktyczny.</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pPr>
              <a:buNone/>
            </a:pPr>
            <a:r>
              <a:rPr lang="pl-PL" dirty="0" smtClean="0"/>
              <a:t>Umowa:</a:t>
            </a:r>
          </a:p>
          <a:p>
            <a:r>
              <a:rPr lang="pl-PL" dirty="0" smtClean="0"/>
              <a:t>Konsensualna</a:t>
            </a:r>
          </a:p>
          <a:p>
            <a:r>
              <a:rPr lang="pl-PL" dirty="0" smtClean="0"/>
              <a:t>jednostronnie zobowiązująca</a:t>
            </a:r>
          </a:p>
          <a:p>
            <a:r>
              <a:rPr lang="pl-PL" dirty="0" smtClean="0"/>
              <a:t>akcesoryjna w stosunku do wierzytelności, którą zabezpiecza</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Przedmiotem umowy poręczenia jest obowiązek spełnienia świadczenia przez poręczyciela w sytuacji, gdy dłużnik z zobowiązania głównego nie spełnia swojego świadczenia. </a:t>
            </a:r>
            <a:r>
              <a:rPr lang="pl-PL" b="1" dirty="0" smtClean="0"/>
              <a:t>Poręczyciel </a:t>
            </a:r>
            <a:r>
              <a:rPr lang="pl-PL" b="1" dirty="0" smtClean="0"/>
              <a:t>zobowiązuje </a:t>
            </a:r>
            <a:r>
              <a:rPr lang="pl-PL" b="1" dirty="0" smtClean="0"/>
              <a:t>się spełnić własne zobowiązanie, choć zaspokaja w ten sposób także cudzy dług.</a:t>
            </a:r>
          </a:p>
          <a:p>
            <a:pPr algn="just"/>
            <a:r>
              <a:rPr lang="pl-PL" dirty="0" smtClean="0"/>
              <a:t>Zobowiązanie to powinno być w umowie oznaczone. </a:t>
            </a:r>
          </a:p>
          <a:p>
            <a:pPr algn="just"/>
            <a:r>
              <a:rPr lang="pl-PL" dirty="0" smtClean="0"/>
              <a:t>Dla ważności umowy poręczenia konieczne jest złożenie przez </a:t>
            </a:r>
            <a:r>
              <a:rPr lang="pl-PL" b="1" dirty="0" smtClean="0"/>
              <a:t>poręczyciela</a:t>
            </a:r>
            <a:r>
              <a:rPr lang="pl-PL" dirty="0" smtClean="0"/>
              <a:t> pisemnego oświadczenia. </a:t>
            </a:r>
          </a:p>
          <a:p>
            <a:pPr algn="just"/>
            <a:r>
              <a:rPr lang="pl-PL" dirty="0" smtClean="0"/>
              <a:t>Oświadczenie wierzyciela, składające się na umowę poręczenia, nie wymaga szczególnej </a:t>
            </a:r>
            <a:r>
              <a:rPr lang="pl-PL" dirty="0" smtClean="0"/>
              <a:t>formy</a:t>
            </a:r>
            <a:endParaRPr lang="pl-PL" dirty="0" smtClean="0"/>
          </a:p>
          <a:p>
            <a:pPr algn="just"/>
            <a:r>
              <a:rPr lang="pl-PL" dirty="0" smtClean="0"/>
              <a:t>Dla umowy poręczenia nie są przewidziane ograniczenia </a:t>
            </a:r>
            <a:r>
              <a:rPr lang="pl-PL" dirty="0" smtClean="0"/>
              <a:t>podmiotowe</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Poręczenie może zabezpieczać każde zobowiązanie wynikające zarówno z umów, jak i jednostronnej czynności prawnej lub innego zdarzenia, które powoduje powstanie zobowiązania np. czynu niedozwolonego. </a:t>
            </a:r>
          </a:p>
          <a:p>
            <a:pPr algn="just"/>
            <a:r>
              <a:rPr lang="pl-PL" dirty="0" smtClean="0"/>
              <a:t>Poręczenie jest </a:t>
            </a:r>
            <a:r>
              <a:rPr lang="pl-PL" b="1" dirty="0" smtClean="0"/>
              <a:t>umową akcesoryjną</a:t>
            </a:r>
            <a:r>
              <a:rPr lang="pl-PL" dirty="0" smtClean="0"/>
              <a:t> w stosunku do wierzytelności, którą zabezpiecza </a:t>
            </a:r>
            <a:r>
              <a:rPr lang="pl-PL" dirty="0" smtClean="0">
                <a:sym typeface="Wingdings" pitchFamily="2" charset="2"/>
              </a:rPr>
              <a:t> </a:t>
            </a:r>
            <a:r>
              <a:rPr lang="pl-PL" b="1" dirty="0" smtClean="0">
                <a:solidFill>
                  <a:srgbClr val="FF0000"/>
                </a:solidFill>
              </a:rPr>
              <a:t>zobowiązanie poręczyciela wynikające z umowy poręczenia zależy od istnienia wierzytelności, którą zabezpiecza poręczenie. </a:t>
            </a:r>
          </a:p>
          <a:p>
            <a:pPr algn="just">
              <a:buFont typeface="Wingdings" pitchFamily="2" charset="2"/>
              <a:buChar char="Ø"/>
            </a:pPr>
            <a:r>
              <a:rPr lang="pl-PL" b="1" dirty="0" smtClean="0"/>
              <a:t>       </a:t>
            </a:r>
            <a:r>
              <a:rPr lang="pl-PL" dirty="0" smtClean="0"/>
              <a:t>Jeżeli </a:t>
            </a:r>
            <a:r>
              <a:rPr lang="pl-PL" dirty="0" smtClean="0"/>
              <a:t>nastąpi </a:t>
            </a:r>
            <a:r>
              <a:rPr lang="pl-PL" dirty="0" smtClean="0"/>
              <a:t>zaspokojenie wierzytelności przez dłużnika lub osobę trzecią albo wierzytelność wygaśnie z innych powodów z zaspokojeniem wierzyciela lub bez jego zaspokojenia, to zobowiązanie poręczyciela wygasa</a:t>
            </a:r>
            <a:r>
              <a:rPr lang="pl-PL" dirty="0" smtClean="0"/>
              <a:t>.</a:t>
            </a:r>
          </a:p>
          <a:p>
            <a:pPr algn="just">
              <a:buFont typeface="Wingdings" pitchFamily="2" charset="2"/>
              <a:buChar char="Ø"/>
            </a:pPr>
            <a:r>
              <a:rPr lang="pl-PL" dirty="0" smtClean="0"/>
              <a:t>      Poręczyciel </a:t>
            </a:r>
            <a:r>
              <a:rPr lang="pl-PL" dirty="0" smtClean="0"/>
              <a:t>może </a:t>
            </a:r>
            <a:r>
              <a:rPr lang="pl-PL" dirty="0" smtClean="0"/>
              <a:t>(</a:t>
            </a:r>
            <a:r>
              <a:rPr lang="pl-PL" dirty="0" smtClean="0"/>
              <a:t>art. 883 § 1 KC) podnieść przeciwko wierzycielowi wszelkie zarzuty, jakie przysługują dłużnikowi głównemu.</a:t>
            </a:r>
          </a:p>
          <a:p>
            <a:pPr algn="just">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lnSpcReduction="10000"/>
          </a:bodyPr>
          <a:lstStyle/>
          <a:p>
            <a:pPr algn="ctr">
              <a:buNone/>
            </a:pPr>
            <a:r>
              <a:rPr lang="pl-PL" dirty="0" smtClean="0"/>
              <a:t>Wyjątek od zasady akcesoryjności:</a:t>
            </a:r>
          </a:p>
          <a:p>
            <a:pPr algn="just">
              <a:buNone/>
            </a:pPr>
            <a:r>
              <a:rPr lang="pl-PL" dirty="0" smtClean="0"/>
              <a:t>Art. 877 [Brak zdolności dłużnika]</a:t>
            </a:r>
          </a:p>
          <a:p>
            <a:pPr algn="just">
              <a:buNone/>
            </a:pPr>
            <a:r>
              <a:rPr lang="pl-PL" dirty="0" smtClean="0"/>
              <a:t>W razie poręczenia za dług </a:t>
            </a:r>
            <a:r>
              <a:rPr lang="pl-PL" b="1" dirty="0" smtClean="0"/>
              <a:t>osoby, która nie mogła się zobowiązać z powodu braku zdolności do czynności prawnych</a:t>
            </a:r>
            <a:r>
              <a:rPr lang="pl-PL" dirty="0" smtClean="0"/>
              <a:t>, </a:t>
            </a:r>
            <a:r>
              <a:rPr lang="pl-PL" b="1" dirty="0" smtClean="0">
                <a:solidFill>
                  <a:srgbClr val="FF0000"/>
                </a:solidFill>
              </a:rPr>
              <a:t>poręczyciel powinien spełnić świadczenie jako dłużnik główny, </a:t>
            </a:r>
            <a:r>
              <a:rPr lang="pl-PL" dirty="0" smtClean="0">
                <a:solidFill>
                  <a:srgbClr val="002060"/>
                </a:solidFill>
              </a:rPr>
              <a:t>jeżeli w chwili poręczenia o braku zdolności tej osoby wiedział lub z łatwością mógł się dowiedzieć. </a:t>
            </a:r>
          </a:p>
          <a:p>
            <a:pPr algn="just">
              <a:buNone/>
            </a:pPr>
            <a:endParaRPr lang="pl-PL"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pPr>
              <a:buNone/>
            </a:pPr>
            <a:r>
              <a:rPr lang="pl-PL" dirty="0" smtClean="0"/>
              <a:t>Art. 878 [Dług przyszły]</a:t>
            </a:r>
          </a:p>
          <a:p>
            <a:pPr>
              <a:buNone/>
            </a:pPr>
            <a:r>
              <a:rPr lang="pl-PL" dirty="0" smtClean="0"/>
              <a:t>§ 1. Można poręczyć za dług przyszły do wysokości z góry oznaczonej.</a:t>
            </a:r>
          </a:p>
          <a:p>
            <a:pPr>
              <a:buNone/>
            </a:pPr>
            <a:r>
              <a:rPr lang="pl-PL" dirty="0" smtClean="0"/>
              <a:t>§ 2. Bezterminowe poręczenie za dług przyszły może być przed powstaniem długu odwołane w każdym czasie.</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r>
              <a:rPr lang="pl-PL" dirty="0" smtClean="0"/>
              <a:t>Art. 879 [Zakres poręczenia]</a:t>
            </a:r>
          </a:p>
          <a:p>
            <a:pPr algn="just">
              <a:buNone/>
            </a:pPr>
            <a:r>
              <a:rPr lang="pl-PL" dirty="0" smtClean="0"/>
              <a:t>§ 1. O zakresie zobowiązania poręczyciela rozstrzyga </a:t>
            </a:r>
            <a:r>
              <a:rPr lang="pl-PL" dirty="0" err="1" smtClean="0"/>
              <a:t>każdoczesny</a:t>
            </a:r>
            <a:r>
              <a:rPr lang="pl-PL" dirty="0" smtClean="0"/>
              <a:t> zakres zobowiązania dłużnika.</a:t>
            </a:r>
          </a:p>
          <a:p>
            <a:pPr algn="just">
              <a:buNone/>
            </a:pPr>
            <a:r>
              <a:rPr lang="pl-PL" dirty="0" smtClean="0"/>
              <a:t>§ 2. Jednakże czynność prawna dokonana przez dłużnika z wierzycielem po udzieleniu poręczenia nie może zwiększyć zobowiązania poręczyciela.</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pPr>
              <a:buNone/>
            </a:pPr>
            <a:r>
              <a:rPr lang="pl-PL" dirty="0" smtClean="0"/>
              <a:t>Art. 880 [Opóźnienie dłużnika]</a:t>
            </a:r>
          </a:p>
          <a:p>
            <a:pPr>
              <a:buNone/>
            </a:pPr>
            <a:r>
              <a:rPr lang="pl-PL" dirty="0" smtClean="0"/>
              <a:t>Jeżeli dłużnik opóźnia się ze spełnieniem świadczenia, wierzyciel powinien zawiadomić o tym niezwłocznie poręczyciela. </a:t>
            </a:r>
          </a:p>
          <a:p>
            <a:pPr>
              <a:buFont typeface="Wingdings"/>
              <a:buChar char="à"/>
            </a:pPr>
            <a:r>
              <a:rPr lang="pl-PL" dirty="0" smtClean="0">
                <a:sym typeface="Wingdings" pitchFamily="2" charset="2"/>
              </a:rPr>
              <a:t>ochrona interesu poręczyciela</a:t>
            </a:r>
          </a:p>
          <a:p>
            <a:pPr>
              <a:buFont typeface="Wingdings"/>
              <a:buChar char="à"/>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1136</Words>
  <PresentationFormat>Pokaz na ekranie (4:3)</PresentationFormat>
  <Paragraphs>86</Paragraphs>
  <Slides>22</Slides>
  <Notes>1</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Motyw pakietu Office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poręczenie</vt:lpstr>
      <vt:lpstr>Kazus 1</vt:lpstr>
      <vt:lpstr>Kazus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Poręczenie</dc:title>
  <dc:creator>Agata</dc:creator>
  <cp:lastModifiedBy>Agata</cp:lastModifiedBy>
  <cp:revision>10</cp:revision>
  <dcterms:created xsi:type="dcterms:W3CDTF">2018-04-21T07:31:57Z</dcterms:created>
  <dcterms:modified xsi:type="dcterms:W3CDTF">2018-04-21T17:31:33Z</dcterms:modified>
</cp:coreProperties>
</file>