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theme/themeOverride1.xml" ContentType="application/vnd.openxmlformats-officedocument.themeOverr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70" r:id="rId15"/>
    <p:sldId id="275" r:id="rId16"/>
    <p:sldId id="276" r:id="rId17"/>
    <p:sldId id="277" r:id="rId18"/>
    <p:sldId id="278" r:id="rId19"/>
    <p:sldId id="279" r:id="rId20"/>
    <p:sldId id="281" r:id="rId21"/>
    <p:sldId id="280" r:id="rId22"/>
    <p:sldId id="271" r:id="rId23"/>
    <p:sldId id="301" r:id="rId24"/>
    <p:sldId id="273" r:id="rId25"/>
    <p:sldId id="272" r:id="rId26"/>
    <p:sldId id="285" r:id="rId27"/>
    <p:sldId id="284" r:id="rId28"/>
    <p:sldId id="283" r:id="rId29"/>
    <p:sldId id="274" r:id="rId30"/>
    <p:sldId id="289" r:id="rId31"/>
    <p:sldId id="288" r:id="rId32"/>
    <p:sldId id="287" r:id="rId33"/>
    <p:sldId id="291" r:id="rId34"/>
    <p:sldId id="293" r:id="rId35"/>
    <p:sldId id="292" r:id="rId36"/>
    <p:sldId id="294" r:id="rId37"/>
    <p:sldId id="295" r:id="rId38"/>
    <p:sldId id="296" r:id="rId39"/>
    <p:sldId id="298" r:id="rId40"/>
    <p:sldId id="297" r:id="rId41"/>
    <p:sldId id="299" r:id="rId42"/>
    <p:sldId id="300" r:id="rId43"/>
    <p:sldId id="269" r:id="rId44"/>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1" d="100"/>
          <a:sy n="61" d="100"/>
        </p:scale>
        <p:origin x="-140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a:t>Kliknij, aby edytować styl</a:t>
            </a:r>
          </a:p>
        </p:txBody>
      </p:sp>
      <p:sp>
        <p:nvSpPr>
          <p:cNvPr id="3" name="Podtytu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a:t>Kliknij, aby edytować styl wzorca podtytułu</a:t>
            </a:r>
          </a:p>
        </p:txBody>
      </p:sp>
      <p:sp>
        <p:nvSpPr>
          <p:cNvPr id="4" name="Symbol zastępczy daty 3"/>
          <p:cNvSpPr>
            <a:spLocks noGrp="1"/>
          </p:cNvSpPr>
          <p:nvPr>
            <p:ph type="dt" sz="half" idx="10"/>
          </p:nvPr>
        </p:nvSpPr>
        <p:spPr/>
        <p:txBody>
          <a:bodyPr/>
          <a:lstStyle/>
          <a:p>
            <a:fld id="{3EA1E0A2-FA41-4C10-8901-7185F64BDEDF}" type="datetimeFigureOut">
              <a:rPr lang="pl-PL" smtClean="0"/>
              <a:pPr/>
              <a:t>13.04.2018</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52376B4E-B127-4FB0-A9C9-14D03FD10D2E}" type="slidenum">
              <a:rPr lang="pl-PL" smtClean="0"/>
              <a:pPr/>
              <a:t>‹#›</a:t>
            </a:fld>
            <a:endParaRPr lang="pl-P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tytułu pionowego 2"/>
          <p:cNvSpPr>
            <a:spLocks noGrp="1"/>
          </p:cNvSpPr>
          <p:nvPr>
            <p:ph type="body" orient="vert" idx="1"/>
          </p:nvPr>
        </p:nvSpPr>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p>
            <a:fld id="{3EA1E0A2-FA41-4C10-8901-7185F64BDEDF}" type="datetimeFigureOut">
              <a:rPr lang="pl-PL" smtClean="0"/>
              <a:pPr/>
              <a:t>13.04.2018</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52376B4E-B127-4FB0-A9C9-14D03FD10D2E}" type="slidenum">
              <a:rPr lang="pl-PL" smtClean="0"/>
              <a:pPr/>
              <a:t>‹#›</a:t>
            </a:fld>
            <a:endParaRPr lang="pl-P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lang="pl-PL"/>
              <a:t>Kliknij, aby edytować styl</a:t>
            </a:r>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p>
            <a:fld id="{3EA1E0A2-FA41-4C10-8901-7185F64BDEDF}" type="datetimeFigureOut">
              <a:rPr lang="pl-PL" smtClean="0"/>
              <a:pPr/>
              <a:t>13.04.2018</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52376B4E-B127-4FB0-A9C9-14D03FD10D2E}" type="slidenum">
              <a:rPr lang="pl-PL" smtClean="0"/>
              <a:pPr/>
              <a:t>‹#›</a:t>
            </a:fld>
            <a:endParaRPr lang="pl-P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zawartości 2"/>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p>
            <a:fld id="{3EA1E0A2-FA41-4C10-8901-7185F64BDEDF}" type="datetimeFigureOut">
              <a:rPr lang="pl-PL" smtClean="0"/>
              <a:pPr/>
              <a:t>13.04.2018</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52376B4E-B127-4FB0-A9C9-14D03FD10D2E}" type="slidenum">
              <a:rPr lang="pl-PL" smtClean="0"/>
              <a:pPr/>
              <a:t>‹#›</a:t>
            </a:fld>
            <a:endParaRPr lang="pl-P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a:t>Kliknij, aby edytować styl</a:t>
            </a:r>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Kliknij, aby edytować style wzorca tekstu</a:t>
            </a:r>
          </a:p>
        </p:txBody>
      </p:sp>
      <p:sp>
        <p:nvSpPr>
          <p:cNvPr id="4" name="Symbol zastępczy daty 3"/>
          <p:cNvSpPr>
            <a:spLocks noGrp="1"/>
          </p:cNvSpPr>
          <p:nvPr>
            <p:ph type="dt" sz="half" idx="10"/>
          </p:nvPr>
        </p:nvSpPr>
        <p:spPr/>
        <p:txBody>
          <a:bodyPr/>
          <a:lstStyle/>
          <a:p>
            <a:fld id="{3EA1E0A2-FA41-4C10-8901-7185F64BDEDF}" type="datetimeFigureOut">
              <a:rPr lang="pl-PL" smtClean="0"/>
              <a:pPr/>
              <a:t>13.04.2018</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52376B4E-B127-4FB0-A9C9-14D03FD10D2E}" type="slidenum">
              <a:rPr lang="pl-PL" smtClean="0"/>
              <a:pPr/>
              <a:t>‹#›</a:t>
            </a:fld>
            <a:endParaRPr lang="pl-P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zawartośc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zawartośc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daty 4"/>
          <p:cNvSpPr>
            <a:spLocks noGrp="1"/>
          </p:cNvSpPr>
          <p:nvPr>
            <p:ph type="dt" sz="half" idx="10"/>
          </p:nvPr>
        </p:nvSpPr>
        <p:spPr/>
        <p:txBody>
          <a:bodyPr/>
          <a:lstStyle/>
          <a:p>
            <a:fld id="{3EA1E0A2-FA41-4C10-8901-7185F64BDEDF}" type="datetimeFigureOut">
              <a:rPr lang="pl-PL" smtClean="0"/>
              <a:pPr/>
              <a:t>13.04.2018</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52376B4E-B127-4FB0-A9C9-14D03FD10D2E}" type="slidenum">
              <a:rPr lang="pl-PL" smtClean="0"/>
              <a:pPr/>
              <a:t>‹#›</a:t>
            </a:fld>
            <a:endParaRPr lang="pl-P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a:t>Kliknij, aby edytować styl</a:t>
            </a:r>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7" name="Symbol zastępczy daty 6"/>
          <p:cNvSpPr>
            <a:spLocks noGrp="1"/>
          </p:cNvSpPr>
          <p:nvPr>
            <p:ph type="dt" sz="half" idx="10"/>
          </p:nvPr>
        </p:nvSpPr>
        <p:spPr/>
        <p:txBody>
          <a:bodyPr/>
          <a:lstStyle/>
          <a:p>
            <a:fld id="{3EA1E0A2-FA41-4C10-8901-7185F64BDEDF}" type="datetimeFigureOut">
              <a:rPr lang="pl-PL" smtClean="0"/>
              <a:pPr/>
              <a:t>13.04.2018</a:t>
            </a:fld>
            <a:endParaRPr lang="pl-PL"/>
          </a:p>
        </p:txBody>
      </p:sp>
      <p:sp>
        <p:nvSpPr>
          <p:cNvPr id="8" name="Symbol zastępczy stopki 7"/>
          <p:cNvSpPr>
            <a:spLocks noGrp="1"/>
          </p:cNvSpPr>
          <p:nvPr>
            <p:ph type="ftr" sz="quarter" idx="11"/>
          </p:nvPr>
        </p:nvSpPr>
        <p:spPr/>
        <p:txBody>
          <a:bodyPr/>
          <a:lstStyle/>
          <a:p>
            <a:endParaRPr lang="pl-PL"/>
          </a:p>
        </p:txBody>
      </p:sp>
      <p:sp>
        <p:nvSpPr>
          <p:cNvPr id="9" name="Symbol zastępczy numeru slajdu 8"/>
          <p:cNvSpPr>
            <a:spLocks noGrp="1"/>
          </p:cNvSpPr>
          <p:nvPr>
            <p:ph type="sldNum" sz="quarter" idx="12"/>
          </p:nvPr>
        </p:nvSpPr>
        <p:spPr/>
        <p:txBody>
          <a:bodyPr/>
          <a:lstStyle/>
          <a:p>
            <a:fld id="{52376B4E-B127-4FB0-A9C9-14D03FD10D2E}" type="slidenum">
              <a:rPr lang="pl-PL" smtClean="0"/>
              <a:pPr/>
              <a:t>‹#›</a:t>
            </a:fld>
            <a:endParaRPr lang="pl-P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daty 2"/>
          <p:cNvSpPr>
            <a:spLocks noGrp="1"/>
          </p:cNvSpPr>
          <p:nvPr>
            <p:ph type="dt" sz="half" idx="10"/>
          </p:nvPr>
        </p:nvSpPr>
        <p:spPr/>
        <p:txBody>
          <a:bodyPr/>
          <a:lstStyle/>
          <a:p>
            <a:fld id="{3EA1E0A2-FA41-4C10-8901-7185F64BDEDF}" type="datetimeFigureOut">
              <a:rPr lang="pl-PL" smtClean="0"/>
              <a:pPr/>
              <a:t>13.04.2018</a:t>
            </a:fld>
            <a:endParaRPr lang="pl-PL"/>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52376B4E-B127-4FB0-A9C9-14D03FD10D2E}" type="slidenum">
              <a:rPr lang="pl-PL" smtClean="0"/>
              <a:pPr/>
              <a:t>‹#›</a:t>
            </a:fld>
            <a:endParaRPr lang="pl-P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3EA1E0A2-FA41-4C10-8901-7185F64BDEDF}" type="datetimeFigureOut">
              <a:rPr lang="pl-PL" smtClean="0"/>
              <a:pPr/>
              <a:t>13.04.2018</a:t>
            </a:fld>
            <a:endParaRPr lang="pl-PL"/>
          </a:p>
        </p:txBody>
      </p:sp>
      <p:sp>
        <p:nvSpPr>
          <p:cNvPr id="3" name="Symbol zastępczy stopki 2"/>
          <p:cNvSpPr>
            <a:spLocks noGrp="1"/>
          </p:cNvSpPr>
          <p:nvPr>
            <p:ph type="ftr" sz="quarter" idx="11"/>
          </p:nvPr>
        </p:nvSpPr>
        <p:spPr/>
        <p:txBody>
          <a:bodyPr/>
          <a:lstStyle/>
          <a:p>
            <a:endParaRPr lang="pl-PL"/>
          </a:p>
        </p:txBody>
      </p:sp>
      <p:sp>
        <p:nvSpPr>
          <p:cNvPr id="4" name="Symbol zastępczy numeru slajdu 3"/>
          <p:cNvSpPr>
            <a:spLocks noGrp="1"/>
          </p:cNvSpPr>
          <p:nvPr>
            <p:ph type="sldNum" sz="quarter" idx="12"/>
          </p:nvPr>
        </p:nvSpPr>
        <p:spPr/>
        <p:txBody>
          <a:bodyPr/>
          <a:lstStyle/>
          <a:p>
            <a:fld id="{52376B4E-B127-4FB0-A9C9-14D03FD10D2E}" type="slidenum">
              <a:rPr lang="pl-PL" smtClean="0"/>
              <a:pPr/>
              <a:t>‹#›</a:t>
            </a:fld>
            <a:endParaRPr lang="pl-P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a:t>Kliknij, aby edytować styl</a:t>
            </a:r>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5" name="Symbol zastępczy daty 4"/>
          <p:cNvSpPr>
            <a:spLocks noGrp="1"/>
          </p:cNvSpPr>
          <p:nvPr>
            <p:ph type="dt" sz="half" idx="10"/>
          </p:nvPr>
        </p:nvSpPr>
        <p:spPr/>
        <p:txBody>
          <a:bodyPr/>
          <a:lstStyle/>
          <a:p>
            <a:fld id="{3EA1E0A2-FA41-4C10-8901-7185F64BDEDF}" type="datetimeFigureOut">
              <a:rPr lang="pl-PL" smtClean="0"/>
              <a:pPr/>
              <a:t>13.04.2018</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52376B4E-B127-4FB0-A9C9-14D03FD10D2E}" type="slidenum">
              <a:rPr lang="pl-PL" smtClean="0"/>
              <a:pPr/>
              <a:t>‹#›</a:t>
            </a:fld>
            <a:endParaRPr lang="pl-P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a:t>Kliknij, aby edytować styl</a:t>
            </a:r>
          </a:p>
        </p:txBody>
      </p:sp>
      <p:sp>
        <p:nvSpPr>
          <p:cNvPr id="3" name="Symbol zastępczy obraz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5" name="Symbol zastępczy daty 4"/>
          <p:cNvSpPr>
            <a:spLocks noGrp="1"/>
          </p:cNvSpPr>
          <p:nvPr>
            <p:ph type="dt" sz="half" idx="10"/>
          </p:nvPr>
        </p:nvSpPr>
        <p:spPr/>
        <p:txBody>
          <a:bodyPr/>
          <a:lstStyle/>
          <a:p>
            <a:fld id="{3EA1E0A2-FA41-4C10-8901-7185F64BDEDF}" type="datetimeFigureOut">
              <a:rPr lang="pl-PL" smtClean="0"/>
              <a:pPr/>
              <a:t>13.04.2018</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52376B4E-B127-4FB0-A9C9-14D03FD10D2E}" type="slidenum">
              <a:rPr lang="pl-PL" smtClean="0"/>
              <a:pPr/>
              <a:t>‹#›</a:t>
            </a:fld>
            <a:endParaRPr lang="pl-P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alpha val="0"/>
                <a:lumMod val="0"/>
                <a:lumOff val="100000"/>
              </a:schemeClr>
            </a:gs>
            <a:gs pos="38000">
              <a:schemeClr val="accent1">
                <a:lumMod val="40000"/>
                <a:lumOff val="60000"/>
              </a:schemeClr>
            </a:gs>
            <a:gs pos="56000">
              <a:schemeClr val="accent1">
                <a:lumMod val="60000"/>
                <a:lumOff val="40000"/>
              </a:schemeClr>
            </a:gs>
            <a:gs pos="97000">
              <a:schemeClr val="accent1">
                <a:lumMod val="75000"/>
              </a:scheme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l-PL"/>
              <a:t>Kliknij, aby edytować styl</a:t>
            </a:r>
          </a:p>
        </p:txBody>
      </p:sp>
      <p:sp>
        <p:nvSpPr>
          <p:cNvPr id="3" name="Symbol zastępczy tekst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EA1E0A2-FA41-4C10-8901-7185F64BDEDF}" type="datetimeFigureOut">
              <a:rPr lang="pl-PL" smtClean="0"/>
              <a:pPr/>
              <a:t>13.04.2018</a:t>
            </a:fld>
            <a:endParaRPr lang="pl-PL"/>
          </a:p>
        </p:txBody>
      </p:sp>
      <p:sp>
        <p:nvSpPr>
          <p:cNvPr id="5" name="Symbol zastępczy stop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ymbol zastępczy numeru slajd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2376B4E-B127-4FB0-A9C9-14D03FD10D2E}" type="slidenum">
              <a:rPr lang="pl-PL" smtClean="0"/>
              <a:pPr/>
              <a:t>‹#›</a:t>
            </a:fld>
            <a:endParaRPr lang="pl-P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8" Type="http://schemas.openxmlformats.org/officeDocument/2006/relationships/hyperlink" Target="http://wgospodarce.pl/" TargetMode="External"/><Relationship Id="rId3" Type="http://schemas.openxmlformats.org/officeDocument/2006/relationships/hyperlink" Target="http://www.nbportal.pl/" TargetMode="External"/><Relationship Id="rId7" Type="http://schemas.openxmlformats.org/officeDocument/2006/relationships/hyperlink" Target="http://www.gb.pl/" TargetMode="External"/><Relationship Id="rId2" Type="http://schemas.openxmlformats.org/officeDocument/2006/relationships/hyperlink" Target="http://www.dziennikustaw.gov.pl/" TargetMode="External"/><Relationship Id="rId1" Type="http://schemas.openxmlformats.org/officeDocument/2006/relationships/slideLayout" Target="../slideLayouts/slideLayout2.xml"/><Relationship Id="rId6" Type="http://schemas.openxmlformats.org/officeDocument/2006/relationships/hyperlink" Target="https://businessinsider.com.pl/" TargetMode="External"/><Relationship Id="rId11" Type="http://schemas.openxmlformats.org/officeDocument/2006/relationships/hyperlink" Target="https://www.bryk.pl/wypracowania/pozostale/wos/9231-historia-pieniadza.html" TargetMode="External"/><Relationship Id="rId5" Type="http://schemas.openxmlformats.org/officeDocument/2006/relationships/hyperlink" Target="http://bitcoin.pl/" TargetMode="External"/><Relationship Id="rId10" Type="http://schemas.openxmlformats.org/officeDocument/2006/relationships/hyperlink" Target="http://www.eduteka.pl/doc/spoleczne-funkcje-pieniadza" TargetMode="External"/><Relationship Id="rId4" Type="http://schemas.openxmlformats.org/officeDocument/2006/relationships/hyperlink" Target="http://www.rp.pl/" TargetMode="External"/><Relationship Id="rId9" Type="http://schemas.openxmlformats.org/officeDocument/2006/relationships/hyperlink" Target="https://pl.wikipedia.org/wiki/Pieni%C4%85dz"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ytuł 5"/>
          <p:cNvSpPr>
            <a:spLocks noGrp="1"/>
          </p:cNvSpPr>
          <p:nvPr>
            <p:ph type="title"/>
          </p:nvPr>
        </p:nvSpPr>
        <p:spPr>
          <a:xfrm>
            <a:off x="357158" y="2500306"/>
            <a:ext cx="8229600" cy="1143000"/>
          </a:xfrm>
        </p:spPr>
        <p:txBody>
          <a:bodyPr/>
          <a:lstStyle/>
          <a:p>
            <a:r>
              <a:rPr lang="pl-PL" dirty="0"/>
              <a:t> </a:t>
            </a:r>
          </a:p>
        </p:txBody>
      </p:sp>
      <p:sp>
        <p:nvSpPr>
          <p:cNvPr id="7" name="Prostokąt 6"/>
          <p:cNvSpPr/>
          <p:nvPr/>
        </p:nvSpPr>
        <p:spPr>
          <a:xfrm>
            <a:off x="2214546" y="2357430"/>
            <a:ext cx="4604787" cy="1446550"/>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pl-PL" sz="8800" b="1" cap="none" spc="0" dirty="0">
                <a:ln w="11430"/>
                <a:solidFill>
                  <a:schemeClr val="tx2">
                    <a:lumMod val="75000"/>
                  </a:schemeClr>
                </a:solidFill>
                <a:effectLst>
                  <a:glow>
                    <a:schemeClr val="accent1">
                      <a:lumMod val="20000"/>
                      <a:lumOff val="80000"/>
                      <a:alpha val="87000"/>
                    </a:schemeClr>
                  </a:glow>
                  <a:outerShdw blurRad="50800" dist="38100" dir="2700000" algn="tl" rotWithShape="0">
                    <a:schemeClr val="accent1">
                      <a:lumMod val="75000"/>
                      <a:alpha val="40000"/>
                    </a:schemeClr>
                  </a:outerShdw>
                </a:effectLst>
              </a:rPr>
              <a:t>PIENIĄDZ</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a:solidFill>
                  <a:schemeClr val="tx2">
                    <a:lumMod val="75000"/>
                  </a:schemeClr>
                </a:solidFill>
                <a:effectLst>
                  <a:outerShdw blurRad="50800" dist="38100" dir="2700000" algn="tl" rotWithShape="0">
                    <a:schemeClr val="bg1">
                      <a:alpha val="40000"/>
                    </a:schemeClr>
                  </a:outerShdw>
                </a:effectLst>
              </a:rPr>
              <a:t>Cyrkulacyjna</a:t>
            </a:r>
          </a:p>
        </p:txBody>
      </p:sp>
      <p:sp>
        <p:nvSpPr>
          <p:cNvPr id="3" name="Symbol zastępczy zawartości 2"/>
          <p:cNvSpPr>
            <a:spLocks noGrp="1"/>
          </p:cNvSpPr>
          <p:nvPr>
            <p:ph idx="1"/>
          </p:nvPr>
        </p:nvSpPr>
        <p:spPr/>
        <p:txBody>
          <a:bodyPr/>
          <a:lstStyle/>
          <a:p>
            <a:pPr>
              <a:buNone/>
            </a:pPr>
            <a:r>
              <a:rPr lang="pl-PL" dirty="0"/>
              <a:t>	(transakcyjna )- pieniądz jest powszechnym „środkiem wymiany” w transakcjach kupna-sprzedaży. Każdy przyjmuje go za sprzedane towary i usługi, wiedząc o tym, że za pieniądze będzie mógł nabyć inne niezbędne mu dobra.</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a:solidFill>
                  <a:schemeClr val="tx2">
                    <a:lumMod val="75000"/>
                  </a:schemeClr>
                </a:solidFill>
                <a:effectLst>
                  <a:outerShdw blurRad="50800" dist="38100" dir="2700000" algn="tl" rotWithShape="0">
                    <a:schemeClr val="bg1">
                      <a:alpha val="40000"/>
                    </a:schemeClr>
                  </a:outerShdw>
                </a:effectLst>
              </a:rPr>
              <a:t>Obrachunkowa</a:t>
            </a:r>
            <a:r>
              <a:rPr lang="pl-PL" dirty="0">
                <a:effectLst>
                  <a:outerShdw blurRad="50800" dist="38100" dir="2700000" algn="tl" rotWithShape="0">
                    <a:schemeClr val="bg1">
                      <a:alpha val="40000"/>
                    </a:schemeClr>
                  </a:outerShdw>
                </a:effectLst>
              </a:rPr>
              <a:t> </a:t>
            </a:r>
          </a:p>
        </p:txBody>
      </p:sp>
      <p:sp>
        <p:nvSpPr>
          <p:cNvPr id="3" name="Symbol zastępczy zawartości 2"/>
          <p:cNvSpPr>
            <a:spLocks noGrp="1"/>
          </p:cNvSpPr>
          <p:nvPr>
            <p:ph idx="1"/>
          </p:nvPr>
        </p:nvSpPr>
        <p:spPr/>
        <p:txBody>
          <a:bodyPr/>
          <a:lstStyle/>
          <a:p>
            <a:pPr>
              <a:buNone/>
            </a:pPr>
            <a:r>
              <a:rPr lang="pl-PL" dirty="0"/>
              <a:t>	( miernik wartości towarów )- pieniądz jest miernikiem wartości, przy pomocy pieniądza możliwe jest wyrażenie wartości innych towarów.</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a:solidFill>
                  <a:schemeClr val="tx2">
                    <a:lumMod val="75000"/>
                  </a:schemeClr>
                </a:solidFill>
                <a:effectLst>
                  <a:outerShdw blurRad="50800" dist="38100" dir="2700000" algn="tl" rotWithShape="0">
                    <a:schemeClr val="bg1">
                      <a:alpha val="40000"/>
                    </a:schemeClr>
                  </a:outerShdw>
                </a:effectLst>
              </a:rPr>
              <a:t>Płatnicza</a:t>
            </a:r>
          </a:p>
        </p:txBody>
      </p:sp>
      <p:sp>
        <p:nvSpPr>
          <p:cNvPr id="3" name="Symbol zastępczy zawartości 2"/>
          <p:cNvSpPr>
            <a:spLocks noGrp="1"/>
          </p:cNvSpPr>
          <p:nvPr>
            <p:ph idx="1"/>
          </p:nvPr>
        </p:nvSpPr>
        <p:spPr/>
        <p:txBody>
          <a:bodyPr/>
          <a:lstStyle/>
          <a:p>
            <a:pPr>
              <a:buNone/>
            </a:pPr>
            <a:r>
              <a:rPr lang="pl-PL" dirty="0"/>
              <a:t>	Pieniądz stał się środkiem płatniczym poprzez oddzielenie się ruchu towarów i świadczonych usług w czasie od ruchu pieniądza. Wraz z rozwojem społeczno-gospodarczym funkcja pieniądza jako środka płatniczego ciągle wzrasta, natomiast jako środka wymiany, maleje.</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err="1">
                <a:solidFill>
                  <a:schemeClr val="tx2">
                    <a:lumMod val="75000"/>
                  </a:schemeClr>
                </a:solidFill>
                <a:effectLst>
                  <a:outerShdw blurRad="50800" dist="38100" dir="2700000" algn="tl" rotWithShape="0">
                    <a:schemeClr val="bg1">
                      <a:alpha val="40000"/>
                    </a:schemeClr>
                  </a:outerShdw>
                </a:effectLst>
              </a:rPr>
              <a:t>Tezauryzacyjna</a:t>
            </a:r>
            <a:endParaRPr lang="pl-PL" b="1" dirty="0">
              <a:solidFill>
                <a:schemeClr val="tx2">
                  <a:lumMod val="75000"/>
                </a:schemeClr>
              </a:solidFill>
              <a:effectLst>
                <a:outerShdw blurRad="50800" dist="38100" dir="2700000" algn="tl" rotWithShape="0">
                  <a:schemeClr val="bg1">
                    <a:alpha val="40000"/>
                  </a:schemeClr>
                </a:outerShdw>
              </a:effectLst>
            </a:endParaRPr>
          </a:p>
        </p:txBody>
      </p:sp>
      <p:sp>
        <p:nvSpPr>
          <p:cNvPr id="3" name="Symbol zastępczy zawartości 2"/>
          <p:cNvSpPr>
            <a:spLocks noGrp="1"/>
          </p:cNvSpPr>
          <p:nvPr>
            <p:ph idx="1"/>
          </p:nvPr>
        </p:nvSpPr>
        <p:spPr/>
        <p:txBody>
          <a:bodyPr/>
          <a:lstStyle/>
          <a:p>
            <a:pPr>
              <a:buNone/>
            </a:pPr>
            <a:r>
              <a:rPr lang="pl-PL" dirty="0"/>
              <a:t>	Funkcję "środka przechowywania wartości (tezauryzacji)" pieniądz spełnia wtedy, gdy środki pieniężne uzyskane ze sprzedaży towarów lub usług nie są przeznaczane na zakup innych towarów lub pokrycie zobowiązań, lecz są przechowywane (oszczędzane).</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a:solidFill>
                  <a:schemeClr val="tx2">
                    <a:lumMod val="75000"/>
                  </a:schemeClr>
                </a:solidFill>
                <a:effectLst>
                  <a:outerShdw blurRad="50800" dist="38100" dir="2700000" algn="tl" rotWithShape="0">
                    <a:schemeClr val="bg1">
                      <a:alpha val="40000"/>
                    </a:schemeClr>
                  </a:outerShdw>
                </a:effectLst>
              </a:rPr>
              <a:t>Cechy</a:t>
            </a:r>
            <a:r>
              <a:rPr lang="pl-PL" b="1" dirty="0">
                <a:effectLst>
                  <a:outerShdw blurRad="50800" dist="38100" dir="2700000" algn="tl" rotWithShape="0">
                    <a:schemeClr val="bg1">
                      <a:alpha val="40000"/>
                    </a:schemeClr>
                  </a:outerShdw>
                </a:effectLst>
              </a:rPr>
              <a:t> </a:t>
            </a:r>
            <a:r>
              <a:rPr lang="pl-PL" b="1" dirty="0">
                <a:solidFill>
                  <a:schemeClr val="tx2">
                    <a:lumMod val="75000"/>
                  </a:schemeClr>
                </a:solidFill>
                <a:effectLst>
                  <a:outerShdw blurRad="50800" dist="38100" dir="2700000" algn="tl" rotWithShape="0">
                    <a:schemeClr val="bg1">
                      <a:alpha val="40000"/>
                    </a:schemeClr>
                  </a:outerShdw>
                </a:effectLst>
              </a:rPr>
              <a:t>pieniądza</a:t>
            </a:r>
          </a:p>
        </p:txBody>
      </p:sp>
      <p:sp>
        <p:nvSpPr>
          <p:cNvPr id="3" name="Symbol zastępczy zawartości 2"/>
          <p:cNvSpPr>
            <a:spLocks noGrp="1"/>
          </p:cNvSpPr>
          <p:nvPr>
            <p:ph idx="1"/>
          </p:nvPr>
        </p:nvSpPr>
        <p:spPr/>
        <p:txBody>
          <a:bodyPr/>
          <a:lstStyle/>
          <a:p>
            <a:r>
              <a:rPr lang="pl-PL" dirty="0"/>
              <a:t>Musi być powszechnie akceptowany i rozpoznawalny</a:t>
            </a:r>
          </a:p>
          <a:p>
            <a:r>
              <a:rPr lang="pl-PL" dirty="0"/>
              <a:t>Musi być przenośny i poręczny</a:t>
            </a:r>
          </a:p>
          <a:p>
            <a:r>
              <a:rPr lang="pl-PL" dirty="0"/>
              <a:t>Musi być łatwo podzielny na mniejsze jednostki</a:t>
            </a:r>
          </a:p>
          <a:p>
            <a:r>
              <a:rPr lang="pl-PL" dirty="0"/>
              <a:t>Musi być trudny do podrobienia</a:t>
            </a:r>
          </a:p>
          <a:p>
            <a:r>
              <a:rPr lang="pl-PL" dirty="0"/>
              <a:t>Musi być wytrzymały</a:t>
            </a:r>
          </a:p>
          <a:p>
            <a:endParaRPr lang="pl-PL"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a:solidFill>
                  <a:schemeClr val="tx2">
                    <a:lumMod val="75000"/>
                  </a:schemeClr>
                </a:solidFill>
                <a:effectLst>
                  <a:outerShdw blurRad="50800" dist="38100" dir="2700000" algn="tl" rotWithShape="0">
                    <a:schemeClr val="bg1">
                      <a:alpha val="40000"/>
                    </a:schemeClr>
                  </a:outerShdw>
                </a:effectLst>
              </a:rPr>
              <a:t>Historia</a:t>
            </a:r>
            <a:r>
              <a:rPr lang="pl-PL" b="1" dirty="0">
                <a:effectLst>
                  <a:outerShdw blurRad="50800" dist="38100" dir="2700000" algn="tl" rotWithShape="0">
                    <a:schemeClr val="bg1">
                      <a:alpha val="40000"/>
                    </a:schemeClr>
                  </a:outerShdw>
                </a:effectLst>
              </a:rPr>
              <a:t> </a:t>
            </a:r>
            <a:r>
              <a:rPr lang="pl-PL" b="1" dirty="0">
                <a:solidFill>
                  <a:schemeClr val="tx2">
                    <a:lumMod val="75000"/>
                  </a:schemeClr>
                </a:solidFill>
                <a:effectLst>
                  <a:outerShdw blurRad="50800" dist="38100" dir="2700000" algn="tl" rotWithShape="0">
                    <a:schemeClr val="bg1">
                      <a:alpha val="40000"/>
                    </a:schemeClr>
                  </a:outerShdw>
                </a:effectLst>
              </a:rPr>
              <a:t>pieniądza</a:t>
            </a:r>
          </a:p>
        </p:txBody>
      </p:sp>
      <p:sp>
        <p:nvSpPr>
          <p:cNvPr id="3" name="Symbol zastępczy zawartości 2"/>
          <p:cNvSpPr>
            <a:spLocks noGrp="1"/>
          </p:cNvSpPr>
          <p:nvPr>
            <p:ph idx="1"/>
          </p:nvPr>
        </p:nvSpPr>
        <p:spPr/>
        <p:txBody>
          <a:bodyPr/>
          <a:lstStyle/>
          <a:p>
            <a:pPr>
              <a:buNone/>
            </a:pPr>
            <a:r>
              <a:rPr lang="pl-PL" dirty="0"/>
              <a:t>	Wyróżniamy</a:t>
            </a:r>
            <a:r>
              <a:rPr lang="en-US" dirty="0"/>
              <a:t> </a:t>
            </a:r>
            <a:r>
              <a:rPr lang="pl-PL" dirty="0"/>
              <a:t>następujące</a:t>
            </a:r>
            <a:r>
              <a:rPr lang="en-US" dirty="0"/>
              <a:t> </a:t>
            </a:r>
            <a:r>
              <a:rPr lang="pl-PL" dirty="0"/>
              <a:t>fazy</a:t>
            </a:r>
            <a:r>
              <a:rPr lang="en-US" dirty="0"/>
              <a:t> ewolucji pieniądza:</a:t>
            </a:r>
            <a:endParaRPr lang="pl-PL" dirty="0"/>
          </a:p>
          <a:p>
            <a:r>
              <a:rPr lang="en-US" dirty="0"/>
              <a:t> Pieniądz towarowy</a:t>
            </a:r>
            <a:r>
              <a:rPr lang="pl-PL" dirty="0"/>
              <a:t>.</a:t>
            </a:r>
          </a:p>
          <a:p>
            <a:r>
              <a:rPr lang="en-US" dirty="0"/>
              <a:t> Pie</a:t>
            </a:r>
            <a:r>
              <a:rPr lang="pl-PL" dirty="0"/>
              <a:t>n</a:t>
            </a:r>
            <a:r>
              <a:rPr lang="en-US" dirty="0"/>
              <a:t>iądz kruszcowy</a:t>
            </a:r>
            <a:r>
              <a:rPr lang="pl-PL" dirty="0"/>
              <a:t>.</a:t>
            </a:r>
          </a:p>
          <a:p>
            <a:r>
              <a:rPr lang="pl-PL" dirty="0"/>
              <a:t> </a:t>
            </a:r>
            <a:r>
              <a:rPr lang="en-US" dirty="0"/>
              <a:t>Pieniądz papierowy.</a:t>
            </a:r>
            <a:endParaRPr lang="pl-PL" dirty="0"/>
          </a:p>
          <a:p>
            <a:r>
              <a:rPr lang="en-US" dirty="0"/>
              <a:t> Pieniądz bezgotówkowy.</a:t>
            </a:r>
            <a:endParaRPr lang="pl-PL" dirty="0"/>
          </a:p>
          <a:p>
            <a:pPr>
              <a:buNone/>
            </a:pPr>
            <a:endParaRPr lang="pl-PL"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76988" y="908720"/>
            <a:ext cx="8229600" cy="1143000"/>
          </a:xfrm>
        </p:spPr>
        <p:txBody>
          <a:bodyPr>
            <a:normAutofit fontScale="90000"/>
          </a:bodyPr>
          <a:lstStyle/>
          <a:p>
            <a:r>
              <a:rPr lang="pl-PL" sz="4900" b="1" dirty="0">
                <a:solidFill>
                  <a:schemeClr val="tx2">
                    <a:lumMod val="75000"/>
                  </a:schemeClr>
                </a:solidFill>
                <a:effectLst>
                  <a:outerShdw blurRad="50800" dist="38100" dir="2700000" algn="tl" rotWithShape="0">
                    <a:schemeClr val="bg1">
                      <a:alpha val="40000"/>
                    </a:schemeClr>
                  </a:outerShdw>
                </a:effectLst>
              </a:rPr>
              <a:t>PIENIĄDZ</a:t>
            </a:r>
            <a:r>
              <a:rPr lang="pl-PL" b="1" dirty="0">
                <a:effectLst>
                  <a:outerShdw blurRad="50800" dist="38100" dir="2700000" algn="tl" rotWithShape="0">
                    <a:schemeClr val="bg1">
                      <a:alpha val="40000"/>
                    </a:schemeClr>
                  </a:outerShdw>
                </a:effectLst>
              </a:rPr>
              <a:t> </a:t>
            </a:r>
            <a:r>
              <a:rPr lang="pl-PL" sz="4900" b="1" dirty="0">
                <a:solidFill>
                  <a:schemeClr val="tx2">
                    <a:lumMod val="75000"/>
                  </a:schemeClr>
                </a:solidFill>
                <a:effectLst>
                  <a:outerShdw blurRad="50800" dist="38100" dir="2700000" algn="tl" rotWithShape="0">
                    <a:schemeClr val="bg1">
                      <a:alpha val="40000"/>
                    </a:schemeClr>
                  </a:outerShdw>
                </a:effectLst>
              </a:rPr>
              <a:t>PIERWOTNY-TOWAROWY</a:t>
            </a:r>
            <a:r>
              <a:rPr lang="pl-PL" dirty="0"/>
              <a:t/>
            </a:r>
            <a:br>
              <a:rPr lang="pl-PL" dirty="0"/>
            </a:br>
            <a:endParaRPr lang="pl-PL" dirty="0"/>
          </a:p>
        </p:txBody>
      </p:sp>
      <p:sp>
        <p:nvSpPr>
          <p:cNvPr id="3" name="Symbol zastępczy zawartości 2"/>
          <p:cNvSpPr>
            <a:spLocks noGrp="1"/>
          </p:cNvSpPr>
          <p:nvPr>
            <p:ph idx="1"/>
          </p:nvPr>
        </p:nvSpPr>
        <p:spPr>
          <a:xfrm>
            <a:off x="457200" y="2204864"/>
            <a:ext cx="8229600" cy="3052936"/>
          </a:xfrm>
        </p:spPr>
        <p:txBody>
          <a:bodyPr/>
          <a:lstStyle/>
          <a:p>
            <a:pPr>
              <a:buNone/>
            </a:pPr>
            <a:r>
              <a:rPr lang="pl-PL" dirty="0"/>
              <a:t>	Dwa tysiące lat p.n.e. pieniądzem było wszystko to, co w danej społeczności miało uznaną wartość (np. żywność, narzędzia, tkaniny, ozdoby). Był to podstawowy </a:t>
            </a:r>
            <a:r>
              <a:rPr lang="pl-PL" dirty="0" err="1"/>
              <a:t>sposob</a:t>
            </a:r>
            <a:r>
              <a:rPr lang="pl-PL" dirty="0"/>
              <a:t> nabywania zwany barterem, co oznacza wymianę na zasadzie przedmiot za przedmiot.</a:t>
            </a:r>
          </a:p>
          <a:p>
            <a:pPr>
              <a:buNone/>
            </a:pPr>
            <a:endParaRPr lang="pl-PL"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620688"/>
            <a:ext cx="8229600" cy="1143000"/>
          </a:xfrm>
        </p:spPr>
        <p:txBody>
          <a:bodyPr>
            <a:normAutofit fontScale="90000"/>
          </a:bodyPr>
          <a:lstStyle/>
          <a:p>
            <a:r>
              <a:rPr lang="pl-PL" sz="4900" b="1" dirty="0">
                <a:solidFill>
                  <a:schemeClr val="tx2">
                    <a:lumMod val="75000"/>
                  </a:schemeClr>
                </a:solidFill>
                <a:effectLst>
                  <a:outerShdw blurRad="50800" dist="38100" dir="2700000" algn="tl" rotWithShape="0">
                    <a:schemeClr val="bg1">
                      <a:alpha val="40000"/>
                    </a:schemeClr>
                  </a:outerShdw>
                </a:effectLst>
              </a:rPr>
              <a:t>PIENIĄDZ</a:t>
            </a:r>
            <a:r>
              <a:rPr lang="pl-PL" b="1" dirty="0">
                <a:effectLst>
                  <a:outerShdw blurRad="50800" dist="38100" dir="2700000" algn="tl" rotWithShape="0">
                    <a:schemeClr val="bg1">
                      <a:alpha val="40000"/>
                    </a:schemeClr>
                  </a:outerShdw>
                </a:effectLst>
              </a:rPr>
              <a:t> </a:t>
            </a:r>
            <a:r>
              <a:rPr lang="pl-PL" sz="4900" b="1" dirty="0">
                <a:solidFill>
                  <a:schemeClr val="tx2">
                    <a:lumMod val="75000"/>
                  </a:schemeClr>
                </a:solidFill>
                <a:effectLst>
                  <a:outerShdw blurRad="50800" dist="38100" dir="2700000" algn="tl" rotWithShape="0">
                    <a:schemeClr val="bg1">
                      <a:alpha val="40000"/>
                    </a:schemeClr>
                  </a:outerShdw>
                </a:effectLst>
              </a:rPr>
              <a:t>KRUSZCOWY</a:t>
            </a:r>
            <a:r>
              <a:rPr lang="pl-PL" dirty="0"/>
              <a:t/>
            </a:r>
            <a:br>
              <a:rPr lang="pl-PL" dirty="0"/>
            </a:br>
            <a:endParaRPr lang="pl-PL" dirty="0"/>
          </a:p>
        </p:txBody>
      </p:sp>
      <p:sp>
        <p:nvSpPr>
          <p:cNvPr id="3" name="Symbol zastępczy zawartości 2"/>
          <p:cNvSpPr>
            <a:spLocks noGrp="1"/>
          </p:cNvSpPr>
          <p:nvPr>
            <p:ph idx="1"/>
          </p:nvPr>
        </p:nvSpPr>
        <p:spPr>
          <a:xfrm>
            <a:off x="506437" y="1556792"/>
            <a:ext cx="8229600" cy="4525963"/>
          </a:xfrm>
        </p:spPr>
        <p:txBody>
          <a:bodyPr numCol="1">
            <a:normAutofit lnSpcReduction="10000"/>
          </a:bodyPr>
          <a:lstStyle/>
          <a:p>
            <a:pPr lvl="1">
              <a:buNone/>
            </a:pPr>
            <a:r>
              <a:rPr lang="pl-PL" sz="3200" dirty="0"/>
              <a:t>   Bardzo popularnym środkiem płatniczym były metale. </a:t>
            </a:r>
          </a:p>
          <a:p>
            <a:pPr lvl="1">
              <a:buNone/>
            </a:pPr>
            <a:endParaRPr lang="pl-PL" sz="3200" dirty="0"/>
          </a:p>
          <a:p>
            <a:pPr lvl="1">
              <a:buNone/>
            </a:pPr>
            <a:r>
              <a:rPr lang="pl-PL" sz="3200" dirty="0"/>
              <a:t>   Początkowo w obiegu znajdowały się po prostu nieobrobione bryłki metalu, żelazo oraz miedź i jej stopy, a p</a:t>
            </a:r>
            <a:r>
              <a:rPr lang="en-US" sz="3200" dirty="0"/>
              <a:t>óźniej metale szlachetne.</a:t>
            </a:r>
            <a:r>
              <a:rPr lang="pl-PL" sz="3200" dirty="0"/>
              <a:t> Monety pojawiły się w si</a:t>
            </a:r>
            <a:r>
              <a:rPr lang="en-US" sz="3200" dirty="0"/>
              <a:t>ódmym stuleciu p.n.e. </a:t>
            </a:r>
            <a:endParaRPr lang="pl-PL" sz="3200" dirty="0"/>
          </a:p>
          <a:p>
            <a:pPr lvl="1">
              <a:buNone/>
            </a:pPr>
            <a:r>
              <a:rPr lang="pl-PL" sz="3200" dirty="0"/>
              <a:t>   </a:t>
            </a:r>
          </a:p>
          <a:p>
            <a:pPr>
              <a:buNone/>
            </a:pPr>
            <a:endParaRPr lang="pl-PL"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alpha val="0"/>
                <a:lumMod val="0"/>
                <a:lumOff val="100000"/>
              </a:schemeClr>
            </a:gs>
            <a:gs pos="35000">
              <a:schemeClr val="accent1">
                <a:lumMod val="40000"/>
                <a:lumOff val="60000"/>
              </a:schemeClr>
            </a:gs>
            <a:gs pos="56000">
              <a:schemeClr val="accent1">
                <a:lumMod val="60000"/>
                <a:lumOff val="40000"/>
              </a:schemeClr>
            </a:gs>
            <a:gs pos="97000">
              <a:schemeClr val="accent1">
                <a:lumMod val="75000"/>
              </a:scheme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 name="Tytuł 1"/>
          <p:cNvSpPr>
            <a:spLocks noGrp="1"/>
          </p:cNvSpPr>
          <p:nvPr>
            <p:ph type="title"/>
          </p:nvPr>
        </p:nvSpPr>
        <p:spPr>
          <a:xfrm>
            <a:off x="468175" y="548680"/>
            <a:ext cx="8229600" cy="1143000"/>
          </a:xfrm>
        </p:spPr>
        <p:txBody>
          <a:bodyPr>
            <a:normAutofit fontScale="90000"/>
          </a:bodyPr>
          <a:lstStyle/>
          <a:p>
            <a:r>
              <a:rPr lang="pl-PL" sz="4900" b="1" dirty="0">
                <a:solidFill>
                  <a:schemeClr val="tx2">
                    <a:lumMod val="75000"/>
                  </a:schemeClr>
                </a:solidFill>
                <a:effectLst>
                  <a:outerShdw blurRad="50800" dist="38100" dir="2700000" algn="tl" rotWithShape="0">
                    <a:schemeClr val="bg1">
                      <a:alpha val="40000"/>
                    </a:schemeClr>
                  </a:outerShdw>
                </a:effectLst>
              </a:rPr>
              <a:t>PIENIĄDZ PAPIEROWY</a:t>
            </a:r>
            <a:r>
              <a:rPr lang="pl-PL" dirty="0"/>
              <a:t/>
            </a:r>
            <a:br>
              <a:rPr lang="pl-PL" dirty="0"/>
            </a:br>
            <a:endParaRPr lang="pl-PL" dirty="0"/>
          </a:p>
        </p:txBody>
      </p:sp>
      <p:sp>
        <p:nvSpPr>
          <p:cNvPr id="3" name="Symbol zastępczy zawartości 2"/>
          <p:cNvSpPr>
            <a:spLocks noGrp="1"/>
          </p:cNvSpPr>
          <p:nvPr>
            <p:ph idx="1"/>
          </p:nvPr>
        </p:nvSpPr>
        <p:spPr/>
        <p:txBody>
          <a:bodyPr/>
          <a:lstStyle/>
          <a:p>
            <a:pPr>
              <a:buNone/>
            </a:pPr>
            <a:r>
              <a:rPr lang="pl-PL" dirty="0"/>
              <a:t>	</a:t>
            </a:r>
            <a:r>
              <a:rPr lang="en-US" dirty="0"/>
              <a:t>Pieniądz papierowy jest niewymienialnym </a:t>
            </a:r>
            <a:r>
              <a:rPr lang="en-US" dirty="0" err="1"/>
              <a:t>na</a:t>
            </a:r>
            <a:r>
              <a:rPr lang="en-US" dirty="0"/>
              <a:t> </a:t>
            </a:r>
            <a:r>
              <a:rPr lang="en-US" dirty="0" err="1"/>
              <a:t>złoto</a:t>
            </a:r>
            <a:r>
              <a:rPr lang="en-US" dirty="0"/>
              <a:t> </a:t>
            </a:r>
            <a:r>
              <a:rPr lang="en-US" dirty="0" err="1"/>
              <a:t>banknotem</a:t>
            </a:r>
            <a:r>
              <a:rPr lang="en-US" dirty="0"/>
              <a:t>, </a:t>
            </a:r>
            <a:r>
              <a:rPr lang="en-US" dirty="0" err="1"/>
              <a:t>papierem</a:t>
            </a:r>
            <a:r>
              <a:rPr lang="en-US" dirty="0"/>
              <a:t>, </a:t>
            </a:r>
            <a:r>
              <a:rPr lang="en-US" dirty="0" err="1"/>
              <a:t>którego</a:t>
            </a:r>
            <a:r>
              <a:rPr lang="en-US" dirty="0"/>
              <a:t> </a:t>
            </a:r>
            <a:r>
              <a:rPr lang="en-US" dirty="0" err="1"/>
              <a:t>wartość</a:t>
            </a:r>
            <a:r>
              <a:rPr lang="en-US" dirty="0"/>
              <a:t> </a:t>
            </a:r>
            <a:r>
              <a:rPr lang="en-US" dirty="0" err="1"/>
              <a:t>nominalna</a:t>
            </a:r>
            <a:r>
              <a:rPr lang="en-US" dirty="0"/>
              <a:t> </a:t>
            </a:r>
            <a:r>
              <a:rPr lang="en-US" dirty="0" err="1"/>
              <a:t>nie</a:t>
            </a:r>
            <a:r>
              <a:rPr lang="en-US" dirty="0"/>
              <a:t> jest </a:t>
            </a:r>
            <a:r>
              <a:rPr lang="en-US" dirty="0" err="1"/>
              <a:t>uzależniona</a:t>
            </a:r>
            <a:r>
              <a:rPr lang="en-US" dirty="0"/>
              <a:t> od </a:t>
            </a:r>
            <a:r>
              <a:rPr lang="en-US" dirty="0" err="1"/>
              <a:t>rodzaju</a:t>
            </a:r>
            <a:r>
              <a:rPr lang="en-US" dirty="0"/>
              <a:t> </a:t>
            </a:r>
            <a:r>
              <a:rPr lang="en-US" dirty="0" err="1"/>
              <a:t>materiału</a:t>
            </a:r>
            <a:r>
              <a:rPr lang="en-US" dirty="0"/>
              <a:t>, z </a:t>
            </a:r>
            <a:r>
              <a:rPr lang="en-US" dirty="0" err="1"/>
              <a:t>którego</a:t>
            </a:r>
            <a:r>
              <a:rPr lang="en-US" dirty="0"/>
              <a:t> </a:t>
            </a:r>
            <a:r>
              <a:rPr lang="en-US" dirty="0" err="1"/>
              <a:t>został</a:t>
            </a:r>
            <a:r>
              <a:rPr lang="en-US" dirty="0"/>
              <a:t> </a:t>
            </a:r>
            <a:r>
              <a:rPr lang="en-US" dirty="0" err="1"/>
              <a:t>wykonany</a:t>
            </a:r>
            <a:r>
              <a:rPr lang="en-US" dirty="0"/>
              <a:t>. </a:t>
            </a:r>
            <a:r>
              <a:rPr lang="en-US" dirty="0" err="1"/>
              <a:t>Wywodzi</a:t>
            </a:r>
            <a:r>
              <a:rPr lang="en-US" dirty="0"/>
              <a:t> </a:t>
            </a:r>
            <a:r>
              <a:rPr lang="en-US" dirty="0" err="1"/>
              <a:t>się</a:t>
            </a:r>
            <a:r>
              <a:rPr lang="en-US" dirty="0"/>
              <a:t> </a:t>
            </a:r>
            <a:r>
              <a:rPr lang="en-US" dirty="0" err="1"/>
              <a:t>od</a:t>
            </a:r>
            <a:r>
              <a:rPr lang="en-US" dirty="0"/>
              <a:t> </a:t>
            </a:r>
            <a:r>
              <a:rPr lang="en-US" dirty="0" err="1"/>
              <a:t>kwitu</a:t>
            </a:r>
            <a:r>
              <a:rPr lang="en-US" dirty="0"/>
              <a:t> </a:t>
            </a:r>
            <a:r>
              <a:rPr lang="en-US" dirty="0" err="1"/>
              <a:t>depozytowego</a:t>
            </a:r>
            <a:r>
              <a:rPr lang="en-US" dirty="0"/>
              <a:t>, </a:t>
            </a:r>
            <a:r>
              <a:rPr lang="en-US" dirty="0" err="1"/>
              <a:t>wydawanego</a:t>
            </a:r>
            <a:r>
              <a:rPr lang="en-US" dirty="0"/>
              <a:t> </a:t>
            </a:r>
            <a:r>
              <a:rPr lang="en-US" dirty="0" err="1"/>
              <a:t>przez</a:t>
            </a:r>
            <a:r>
              <a:rPr lang="en-US" dirty="0"/>
              <a:t> </a:t>
            </a:r>
            <a:r>
              <a:rPr lang="en-US" dirty="0" err="1"/>
              <a:t>złotników</a:t>
            </a:r>
            <a:r>
              <a:rPr lang="en-US" dirty="0"/>
              <a:t>.</a:t>
            </a:r>
            <a:endParaRPr lang="pl-PL" dirty="0"/>
          </a:p>
          <a:p>
            <a:pPr>
              <a:buNone/>
            </a:pPr>
            <a:endParaRPr lang="pl-PL"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480367"/>
            <a:ext cx="8229600" cy="1143000"/>
          </a:xfrm>
        </p:spPr>
        <p:txBody>
          <a:bodyPr>
            <a:normAutofit fontScale="90000"/>
          </a:bodyPr>
          <a:lstStyle/>
          <a:p>
            <a:r>
              <a:rPr lang="pl-PL" sz="4900" b="1" dirty="0">
                <a:solidFill>
                  <a:schemeClr val="tx2">
                    <a:lumMod val="75000"/>
                  </a:schemeClr>
                </a:solidFill>
                <a:effectLst>
                  <a:outerShdw blurRad="50800" dist="38100" dir="2700000" algn="tl" rotWithShape="0">
                    <a:schemeClr val="bg1">
                      <a:alpha val="40000"/>
                    </a:schemeClr>
                  </a:outerShdw>
                </a:effectLst>
              </a:rPr>
              <a:t>PIENIĄDZ</a:t>
            </a:r>
            <a:r>
              <a:rPr lang="pl-PL" b="1" dirty="0">
                <a:effectLst>
                  <a:outerShdw blurRad="50800" dist="38100" dir="2700000" algn="tl" rotWithShape="0">
                    <a:schemeClr val="bg1">
                      <a:alpha val="40000"/>
                    </a:schemeClr>
                  </a:outerShdw>
                </a:effectLst>
              </a:rPr>
              <a:t> </a:t>
            </a:r>
            <a:r>
              <a:rPr lang="pl-PL" sz="4900" b="1" dirty="0">
                <a:solidFill>
                  <a:schemeClr val="tx2">
                    <a:lumMod val="75000"/>
                  </a:schemeClr>
                </a:solidFill>
                <a:effectLst>
                  <a:outerShdw blurRad="50800" dist="38100" dir="2700000" algn="tl" rotWithShape="0">
                    <a:schemeClr val="bg1">
                      <a:alpha val="40000"/>
                    </a:schemeClr>
                  </a:outerShdw>
                </a:effectLst>
              </a:rPr>
              <a:t>BEZGOT</a:t>
            </a:r>
            <a:r>
              <a:rPr lang="en-US" sz="4900" b="1" dirty="0">
                <a:solidFill>
                  <a:schemeClr val="tx2">
                    <a:lumMod val="75000"/>
                  </a:schemeClr>
                </a:solidFill>
                <a:effectLst>
                  <a:outerShdw blurRad="50800" dist="38100" dir="2700000" algn="tl" rotWithShape="0">
                    <a:schemeClr val="bg1">
                      <a:alpha val="40000"/>
                    </a:schemeClr>
                  </a:outerShdw>
                </a:effectLst>
              </a:rPr>
              <a:t>Ó</a:t>
            </a:r>
            <a:r>
              <a:rPr lang="pl-PL" sz="4900" b="1" dirty="0">
                <a:solidFill>
                  <a:schemeClr val="tx2">
                    <a:lumMod val="75000"/>
                  </a:schemeClr>
                </a:solidFill>
                <a:effectLst>
                  <a:outerShdw blurRad="50800" dist="38100" dir="2700000" algn="tl" rotWithShape="0">
                    <a:schemeClr val="bg1">
                      <a:alpha val="40000"/>
                    </a:schemeClr>
                  </a:outerShdw>
                </a:effectLst>
              </a:rPr>
              <a:t>WKOWY</a:t>
            </a:r>
            <a:r>
              <a:rPr lang="pl-PL" dirty="0"/>
              <a:t/>
            </a:r>
            <a:br>
              <a:rPr lang="pl-PL" dirty="0"/>
            </a:br>
            <a:endParaRPr lang="pl-PL" dirty="0"/>
          </a:p>
        </p:txBody>
      </p:sp>
      <p:sp>
        <p:nvSpPr>
          <p:cNvPr id="3" name="Symbol zastępczy zawartości 2"/>
          <p:cNvSpPr>
            <a:spLocks noGrp="1"/>
          </p:cNvSpPr>
          <p:nvPr>
            <p:ph idx="1"/>
          </p:nvPr>
        </p:nvSpPr>
        <p:spPr/>
        <p:txBody>
          <a:bodyPr/>
          <a:lstStyle/>
          <a:p>
            <a:pPr>
              <a:buNone/>
            </a:pPr>
            <a:r>
              <a:rPr lang="pl-PL" dirty="0"/>
              <a:t>	Pieniądz </a:t>
            </a:r>
            <a:r>
              <a:rPr lang="pl-PL" dirty="0" err="1"/>
              <a:t>bezgot</a:t>
            </a:r>
            <a:r>
              <a:rPr lang="en-US" dirty="0" err="1"/>
              <a:t>ówkowy</a:t>
            </a:r>
            <a:r>
              <a:rPr lang="en-US" dirty="0"/>
              <a:t> jest </a:t>
            </a:r>
            <a:r>
              <a:rPr lang="pl-PL" dirty="0"/>
              <a:t>postacią </a:t>
            </a:r>
            <a:r>
              <a:rPr lang="en-US" dirty="0"/>
              <a:t>pieniądza </a:t>
            </a:r>
            <a:r>
              <a:rPr lang="en-US" dirty="0" err="1"/>
              <a:t>istniejąca</a:t>
            </a:r>
            <a:r>
              <a:rPr lang="en-US" dirty="0"/>
              <a:t> </a:t>
            </a:r>
            <a:r>
              <a:rPr lang="en-US" dirty="0" err="1"/>
              <a:t>tylko</a:t>
            </a:r>
            <a:r>
              <a:rPr lang="en-US" dirty="0"/>
              <a:t> </a:t>
            </a:r>
            <a:r>
              <a:rPr lang="en-US" dirty="0" err="1"/>
              <a:t>jako</a:t>
            </a:r>
            <a:r>
              <a:rPr lang="en-US" dirty="0"/>
              <a:t> </a:t>
            </a:r>
            <a:r>
              <a:rPr lang="en-US" dirty="0" err="1"/>
              <a:t>zapis</a:t>
            </a:r>
            <a:r>
              <a:rPr lang="en-US" dirty="0"/>
              <a:t> </a:t>
            </a:r>
            <a:r>
              <a:rPr lang="en-US" dirty="0" err="1"/>
              <a:t>elektroniczny</a:t>
            </a:r>
            <a:r>
              <a:rPr lang="en-US" dirty="0"/>
              <a:t> (</a:t>
            </a:r>
            <a:r>
              <a:rPr lang="en-US" dirty="0" err="1"/>
              <a:t>potwierdzony</a:t>
            </a:r>
            <a:r>
              <a:rPr lang="en-US" dirty="0"/>
              <a:t> z </a:t>
            </a:r>
            <a:r>
              <a:rPr lang="en-US" dirty="0" err="1"/>
              <a:t>reguły</a:t>
            </a:r>
            <a:r>
              <a:rPr lang="en-US" dirty="0"/>
              <a:t> </a:t>
            </a:r>
            <a:r>
              <a:rPr lang="en-US" dirty="0" err="1"/>
              <a:t>na</a:t>
            </a:r>
            <a:r>
              <a:rPr lang="en-US" dirty="0"/>
              <a:t> </a:t>
            </a:r>
            <a:r>
              <a:rPr lang="en-US" dirty="0" err="1"/>
              <a:t>papierze</a:t>
            </a:r>
            <a:r>
              <a:rPr lang="en-US" dirty="0"/>
              <a:t>) </a:t>
            </a:r>
            <a:r>
              <a:rPr lang="en-US" dirty="0" err="1"/>
              <a:t>na</a:t>
            </a:r>
            <a:r>
              <a:rPr lang="en-US" dirty="0"/>
              <a:t> </a:t>
            </a:r>
            <a:r>
              <a:rPr lang="en-US" dirty="0" err="1"/>
              <a:t>kontach</a:t>
            </a:r>
            <a:r>
              <a:rPr lang="en-US" dirty="0"/>
              <a:t> </a:t>
            </a:r>
            <a:r>
              <a:rPr lang="en-US" dirty="0" err="1"/>
              <a:t>bankowych</a:t>
            </a:r>
            <a:r>
              <a:rPr lang="en-US" dirty="0"/>
              <a:t>. </a:t>
            </a:r>
            <a:r>
              <a:rPr lang="en-US" dirty="0" err="1"/>
              <a:t>Korzystanie</a:t>
            </a:r>
            <a:r>
              <a:rPr lang="en-US" dirty="0"/>
              <a:t> z pieniądza w </a:t>
            </a:r>
            <a:r>
              <a:rPr lang="en-US" dirty="0" err="1"/>
              <a:t>postaci</a:t>
            </a:r>
            <a:r>
              <a:rPr lang="en-US" dirty="0"/>
              <a:t> </a:t>
            </a:r>
            <a:r>
              <a:rPr lang="en-US" dirty="0" err="1"/>
              <a:t>bezgotówkowej</a:t>
            </a:r>
            <a:r>
              <a:rPr lang="en-US" dirty="0"/>
              <a:t> jest </a:t>
            </a:r>
            <a:r>
              <a:rPr lang="en-US" dirty="0" err="1"/>
              <a:t>możliwe</a:t>
            </a:r>
            <a:r>
              <a:rPr lang="en-US" dirty="0"/>
              <a:t> </a:t>
            </a:r>
            <a:r>
              <a:rPr lang="en-US" dirty="0" err="1"/>
              <a:t>za</a:t>
            </a:r>
            <a:r>
              <a:rPr lang="en-US" dirty="0"/>
              <a:t> </a:t>
            </a:r>
            <a:r>
              <a:rPr lang="en-US" dirty="0" err="1"/>
              <a:t>pośrednictwem</a:t>
            </a:r>
            <a:r>
              <a:rPr lang="en-US" dirty="0"/>
              <a:t> </a:t>
            </a:r>
            <a:r>
              <a:rPr lang="en-US" dirty="0" err="1"/>
              <a:t>komputera</a:t>
            </a:r>
            <a:r>
              <a:rPr lang="en-US" dirty="0"/>
              <a:t> z </a:t>
            </a:r>
            <a:r>
              <a:rPr lang="en-US" dirty="0" err="1"/>
              <a:t>dostępem</a:t>
            </a:r>
            <a:r>
              <a:rPr lang="en-US" dirty="0"/>
              <a:t> do </a:t>
            </a:r>
            <a:r>
              <a:rPr lang="en-US" dirty="0" err="1"/>
              <a:t>Internetu</a:t>
            </a:r>
            <a:r>
              <a:rPr lang="en-US" dirty="0"/>
              <a:t>, </a:t>
            </a:r>
            <a:r>
              <a:rPr lang="en-US" dirty="0" err="1"/>
              <a:t>bankomatu</a:t>
            </a:r>
            <a:r>
              <a:rPr lang="en-US" dirty="0"/>
              <a:t> </a:t>
            </a:r>
            <a:r>
              <a:rPr lang="en-US" dirty="0" err="1"/>
              <a:t>oraz</a:t>
            </a:r>
            <a:r>
              <a:rPr lang="en-US" dirty="0"/>
              <a:t> </a:t>
            </a:r>
            <a:r>
              <a:rPr lang="en-US" dirty="0" err="1"/>
              <a:t>karty</a:t>
            </a:r>
            <a:r>
              <a:rPr lang="en-US" dirty="0"/>
              <a:t> </a:t>
            </a:r>
            <a:r>
              <a:rPr lang="en-US" dirty="0" err="1"/>
              <a:t>kredytowej</a:t>
            </a:r>
            <a:r>
              <a:rPr lang="en-US" dirty="0"/>
              <a:t> </a:t>
            </a:r>
            <a:r>
              <a:rPr lang="en-US" dirty="0" err="1"/>
              <a:t>lub</a:t>
            </a:r>
            <a:r>
              <a:rPr lang="en-US" dirty="0"/>
              <a:t> </a:t>
            </a:r>
            <a:r>
              <a:rPr lang="en-US" dirty="0" err="1"/>
              <a:t>przelewu</a:t>
            </a:r>
            <a:r>
              <a:rPr lang="en-US" dirty="0"/>
              <a:t> </a:t>
            </a:r>
            <a:r>
              <a:rPr lang="en-US" dirty="0" err="1"/>
              <a:t>bankowego</a:t>
            </a:r>
            <a:r>
              <a:rPr lang="en-US" dirty="0"/>
              <a:t>. </a:t>
            </a:r>
            <a:endParaRPr lang="pl-PL" dirty="0"/>
          </a:p>
          <a:p>
            <a:pPr>
              <a:buNone/>
            </a:pPr>
            <a:endParaRPr lang="pl-PL"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ytuł 2"/>
          <p:cNvSpPr>
            <a:spLocks noGrp="1"/>
          </p:cNvSpPr>
          <p:nvPr>
            <p:ph type="title"/>
          </p:nvPr>
        </p:nvSpPr>
        <p:spPr/>
        <p:txBody>
          <a:bodyPr/>
          <a:lstStyle/>
          <a:p>
            <a:r>
              <a:rPr lang="pl-PL" b="1" dirty="0">
                <a:solidFill>
                  <a:schemeClr val="tx2">
                    <a:lumMod val="75000"/>
                  </a:schemeClr>
                </a:solidFill>
                <a:effectLst>
                  <a:outerShdw blurRad="50800" dist="38100" dir="2700000" algn="tl" rotWithShape="0">
                    <a:schemeClr val="bg1">
                      <a:alpha val="40000"/>
                    </a:schemeClr>
                  </a:outerShdw>
                </a:effectLst>
              </a:rPr>
              <a:t>Czym jest pieniądz? </a:t>
            </a:r>
          </a:p>
        </p:txBody>
      </p:sp>
      <p:sp>
        <p:nvSpPr>
          <p:cNvPr id="4" name="Symbol zastępczy zawartości 3"/>
          <p:cNvSpPr>
            <a:spLocks noGrp="1"/>
          </p:cNvSpPr>
          <p:nvPr>
            <p:ph idx="1"/>
          </p:nvPr>
        </p:nvSpPr>
        <p:spPr/>
        <p:txBody>
          <a:bodyPr/>
          <a:lstStyle/>
          <a:p>
            <a:pPr>
              <a:buNone/>
            </a:pPr>
            <a:r>
              <a:rPr lang="pl-PL" dirty="0"/>
              <a:t>    Pieniądz jest to materialny, bądź niematerialny środek płatniczy, dzięki któremu możemy nabywać dobra lub usługi. </a:t>
            </a:r>
            <a:endParaRPr lang="pl-PL" dirty="0" smtClean="0"/>
          </a:p>
          <a:p>
            <a:pPr>
              <a:buNone/>
            </a:pPr>
            <a:r>
              <a:rPr lang="pl-PL" dirty="0" smtClean="0"/>
              <a:t>	 Jest powszechnie akceptowanym środkiem wymiany dóbr i usług oraz miernikiem ich wartości</a:t>
            </a:r>
            <a:endParaRPr lang="pl-PL"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785786" y="285728"/>
            <a:ext cx="7572428" cy="1000132"/>
          </a:xfrm>
        </p:spPr>
        <p:txBody>
          <a:bodyPr>
            <a:normAutofit/>
          </a:bodyPr>
          <a:lstStyle/>
          <a:p>
            <a:r>
              <a:rPr lang="pl-PL" dirty="0"/>
              <a:t> </a:t>
            </a:r>
          </a:p>
        </p:txBody>
      </p:sp>
      <p:sp>
        <p:nvSpPr>
          <p:cNvPr id="3" name="Symbol zastępczy zawartości 2"/>
          <p:cNvSpPr>
            <a:spLocks noGrp="1"/>
          </p:cNvSpPr>
          <p:nvPr>
            <p:ph idx="1"/>
          </p:nvPr>
        </p:nvSpPr>
        <p:spPr>
          <a:xfrm>
            <a:off x="457200" y="908720"/>
            <a:ext cx="8229600" cy="4525963"/>
          </a:xfrm>
        </p:spPr>
        <p:txBody>
          <a:bodyPr>
            <a:normAutofit fontScale="92500" lnSpcReduction="10000"/>
          </a:bodyPr>
          <a:lstStyle/>
          <a:p>
            <a:pPr>
              <a:buNone/>
            </a:pPr>
            <a:r>
              <a:rPr lang="pl-PL" dirty="0"/>
              <a:t>	</a:t>
            </a:r>
            <a:r>
              <a:rPr lang="en-US" dirty="0"/>
              <a:t>W </a:t>
            </a:r>
            <a:r>
              <a:rPr lang="en-US" dirty="0" err="1"/>
              <a:t>drugiej</a:t>
            </a:r>
            <a:r>
              <a:rPr lang="en-US" dirty="0"/>
              <a:t> </a:t>
            </a:r>
            <a:r>
              <a:rPr lang="en-US" dirty="0" err="1"/>
              <a:t>połowie</a:t>
            </a:r>
            <a:r>
              <a:rPr lang="en-US" dirty="0"/>
              <a:t> XIV </a:t>
            </a:r>
            <a:r>
              <a:rPr lang="en-US" dirty="0" err="1"/>
              <a:t>wieku</a:t>
            </a:r>
            <a:r>
              <a:rPr lang="en-US" dirty="0"/>
              <a:t> </a:t>
            </a:r>
            <a:r>
              <a:rPr lang="en-US" dirty="0" err="1"/>
              <a:t>pojawiła</a:t>
            </a:r>
            <a:r>
              <a:rPr lang="en-US" dirty="0"/>
              <a:t> </a:t>
            </a:r>
            <a:r>
              <a:rPr lang="en-US" dirty="0" err="1"/>
              <a:t>się</a:t>
            </a:r>
            <a:r>
              <a:rPr lang="en-US" dirty="0"/>
              <a:t> </a:t>
            </a:r>
            <a:r>
              <a:rPr lang="en-US" dirty="0" err="1"/>
              <a:t>gruba</a:t>
            </a:r>
            <a:r>
              <a:rPr lang="en-US" dirty="0"/>
              <a:t> </a:t>
            </a:r>
            <a:r>
              <a:rPr lang="en-US" dirty="0" err="1"/>
              <a:t>moneta</a:t>
            </a:r>
            <a:r>
              <a:rPr lang="en-US" dirty="0"/>
              <a:t> </a:t>
            </a:r>
            <a:r>
              <a:rPr lang="en-US" dirty="0" err="1"/>
              <a:t>srebrna</a:t>
            </a:r>
            <a:r>
              <a:rPr lang="en-US" dirty="0"/>
              <a:t>: grosz </a:t>
            </a:r>
            <a:r>
              <a:rPr lang="en-US" dirty="0" err="1"/>
              <a:t>krakowski</a:t>
            </a:r>
            <a:r>
              <a:rPr lang="en-US" dirty="0"/>
              <a:t>. </a:t>
            </a:r>
            <a:r>
              <a:rPr lang="en-US" dirty="0" err="1"/>
              <a:t>Była</a:t>
            </a:r>
            <a:r>
              <a:rPr lang="en-US" dirty="0"/>
              <a:t> to </a:t>
            </a:r>
            <a:r>
              <a:rPr lang="en-US" dirty="0" err="1"/>
              <a:t>najważniejsza</a:t>
            </a:r>
            <a:r>
              <a:rPr lang="en-US" dirty="0"/>
              <a:t> </a:t>
            </a:r>
            <a:r>
              <a:rPr lang="en-US" dirty="0" err="1"/>
              <a:t>jednostka</a:t>
            </a:r>
            <a:r>
              <a:rPr lang="en-US" dirty="0"/>
              <a:t> w </a:t>
            </a:r>
            <a:r>
              <a:rPr lang="en-US" dirty="0" err="1"/>
              <a:t>systemie</a:t>
            </a:r>
            <a:r>
              <a:rPr lang="en-US" dirty="0"/>
              <a:t> </a:t>
            </a:r>
            <a:r>
              <a:rPr lang="en-US" dirty="0" err="1"/>
              <a:t>monetarnym</a:t>
            </a:r>
            <a:r>
              <a:rPr lang="en-US" dirty="0"/>
              <a:t>, </a:t>
            </a:r>
            <a:r>
              <a:rPr lang="en-US" dirty="0" err="1"/>
              <a:t>wprowadzony</a:t>
            </a:r>
            <a:r>
              <a:rPr lang="en-US" dirty="0"/>
              <a:t> </a:t>
            </a:r>
            <a:r>
              <a:rPr lang="en-US" dirty="0" err="1"/>
              <a:t>przez</a:t>
            </a:r>
            <a:r>
              <a:rPr lang="en-US" dirty="0"/>
              <a:t> </a:t>
            </a:r>
            <a:r>
              <a:rPr lang="en-US" dirty="0" err="1"/>
              <a:t>Kazimierza</a:t>
            </a:r>
            <a:r>
              <a:rPr lang="en-US" dirty="0"/>
              <a:t> </a:t>
            </a:r>
            <a:r>
              <a:rPr lang="en-US" dirty="0" err="1"/>
              <a:t>Wielkiego</a:t>
            </a:r>
            <a:r>
              <a:rPr lang="en-US" dirty="0"/>
              <a:t>. Na </a:t>
            </a:r>
            <a:r>
              <a:rPr lang="en-US" dirty="0" err="1"/>
              <a:t>rewersie</a:t>
            </a:r>
            <a:r>
              <a:rPr lang="en-US" dirty="0"/>
              <a:t> </a:t>
            </a:r>
            <a:r>
              <a:rPr lang="en-US" dirty="0" err="1"/>
              <a:t>grosza</a:t>
            </a:r>
            <a:r>
              <a:rPr lang="en-US" dirty="0"/>
              <a:t> </a:t>
            </a:r>
            <a:r>
              <a:rPr lang="en-US" dirty="0" err="1"/>
              <a:t>wybito</a:t>
            </a:r>
            <a:r>
              <a:rPr lang="en-US" dirty="0"/>
              <a:t> </a:t>
            </a:r>
            <a:r>
              <a:rPr lang="en-US" dirty="0" err="1"/>
              <a:t>orła</a:t>
            </a:r>
            <a:r>
              <a:rPr lang="en-US" dirty="0"/>
              <a:t> w </a:t>
            </a:r>
            <a:r>
              <a:rPr lang="en-US" dirty="0" err="1"/>
              <a:t>koronie</a:t>
            </a:r>
            <a:r>
              <a:rPr lang="en-US" dirty="0"/>
              <a:t>.</a:t>
            </a:r>
            <a:endParaRPr lang="pl-PL" dirty="0"/>
          </a:p>
          <a:p>
            <a:pPr>
              <a:buNone/>
            </a:pPr>
            <a:r>
              <a:rPr lang="en-US" dirty="0"/>
              <a:t> </a:t>
            </a:r>
            <a:endParaRPr lang="pl-PL" dirty="0"/>
          </a:p>
          <a:p>
            <a:pPr>
              <a:buNone/>
            </a:pPr>
            <a:r>
              <a:rPr lang="pl-PL" dirty="0"/>
              <a:t>	</a:t>
            </a:r>
            <a:r>
              <a:rPr lang="en-US" dirty="0"/>
              <a:t>Moneta </a:t>
            </a:r>
            <a:r>
              <a:rPr lang="en-US" dirty="0" err="1"/>
              <a:t>nazwana</a:t>
            </a:r>
            <a:r>
              <a:rPr lang="en-US" dirty="0"/>
              <a:t> </a:t>
            </a:r>
            <a:r>
              <a:rPr lang="en-US" dirty="0" err="1"/>
              <a:t>złotym</a:t>
            </a:r>
            <a:r>
              <a:rPr lang="en-US" dirty="0"/>
              <a:t> </a:t>
            </a:r>
            <a:r>
              <a:rPr lang="en-US" dirty="0" err="1"/>
              <a:t>polskim</a:t>
            </a:r>
            <a:r>
              <a:rPr lang="en-US" dirty="0"/>
              <a:t> </a:t>
            </a:r>
            <a:r>
              <a:rPr lang="en-US" dirty="0" err="1"/>
              <a:t>pojawiła</a:t>
            </a:r>
            <a:r>
              <a:rPr lang="en-US" dirty="0"/>
              <a:t> </a:t>
            </a:r>
            <a:r>
              <a:rPr lang="en-US" dirty="0" err="1"/>
              <a:t>się</a:t>
            </a:r>
            <a:r>
              <a:rPr lang="en-US" dirty="0"/>
              <a:t> </a:t>
            </a:r>
            <a:r>
              <a:rPr lang="en-US" dirty="0" err="1"/>
              <a:t>za</a:t>
            </a:r>
            <a:r>
              <a:rPr lang="en-US" dirty="0"/>
              <a:t> </a:t>
            </a:r>
            <a:r>
              <a:rPr lang="en-US" dirty="0" err="1"/>
              <a:t>panowania</a:t>
            </a:r>
            <a:r>
              <a:rPr lang="en-US" dirty="0"/>
              <a:t> </a:t>
            </a:r>
            <a:r>
              <a:rPr lang="en-US" dirty="0" err="1"/>
              <a:t>Zygmunta</a:t>
            </a:r>
            <a:r>
              <a:rPr lang="en-US" dirty="0"/>
              <a:t> Augusta w </a:t>
            </a:r>
            <a:r>
              <a:rPr lang="en-US" dirty="0" err="1"/>
              <a:t>roku</a:t>
            </a:r>
            <a:r>
              <a:rPr lang="en-US" dirty="0"/>
              <a:t> 1564. Co </a:t>
            </a:r>
            <a:r>
              <a:rPr lang="en-US" dirty="0" err="1"/>
              <a:t>ciekawe</a:t>
            </a:r>
            <a:r>
              <a:rPr lang="en-US" dirty="0"/>
              <a:t>, </a:t>
            </a:r>
            <a:r>
              <a:rPr lang="pl-PL" dirty="0"/>
              <a:t>była wykonana </a:t>
            </a:r>
            <a:r>
              <a:rPr lang="en-US" dirty="0" err="1"/>
              <a:t>wcale</a:t>
            </a:r>
            <a:r>
              <a:rPr lang="en-US" dirty="0"/>
              <a:t> </a:t>
            </a:r>
            <a:r>
              <a:rPr lang="en-US" dirty="0" err="1"/>
              <a:t>nie</a:t>
            </a:r>
            <a:r>
              <a:rPr lang="en-US" dirty="0"/>
              <a:t> </a:t>
            </a:r>
            <a:r>
              <a:rPr lang="en-US" dirty="0" err="1"/>
              <a:t>ze</a:t>
            </a:r>
            <a:r>
              <a:rPr lang="en-US" dirty="0"/>
              <a:t> </a:t>
            </a:r>
            <a:r>
              <a:rPr lang="en-US" dirty="0" err="1"/>
              <a:t>złota</a:t>
            </a:r>
            <a:r>
              <a:rPr lang="en-US" dirty="0"/>
              <a:t>, </a:t>
            </a:r>
            <a:r>
              <a:rPr lang="en-US" dirty="0" err="1"/>
              <a:t>tylko</a:t>
            </a:r>
            <a:r>
              <a:rPr lang="en-US" dirty="0"/>
              <a:t> </a:t>
            </a:r>
            <a:r>
              <a:rPr lang="en-US" dirty="0" err="1"/>
              <a:t>ze</a:t>
            </a:r>
            <a:r>
              <a:rPr lang="en-US" dirty="0"/>
              <a:t> </a:t>
            </a:r>
            <a:r>
              <a:rPr lang="en-US" dirty="0" err="1"/>
              <a:t>srebra</a:t>
            </a:r>
            <a:r>
              <a:rPr lang="en-US" dirty="0"/>
              <a:t>. </a:t>
            </a:r>
            <a:endParaRPr lang="pl-PL" dirty="0"/>
          </a:p>
          <a:p>
            <a:pPr>
              <a:buNone/>
            </a:pPr>
            <a:endParaRPr lang="pl-PL"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548680"/>
            <a:ext cx="8229600" cy="1143000"/>
          </a:xfrm>
        </p:spPr>
        <p:txBody>
          <a:bodyPr>
            <a:normAutofit fontScale="90000"/>
          </a:bodyPr>
          <a:lstStyle/>
          <a:p>
            <a:r>
              <a:rPr lang="pl-PL" sz="4900" b="1" dirty="0">
                <a:solidFill>
                  <a:schemeClr val="tx2">
                    <a:lumMod val="75000"/>
                  </a:schemeClr>
                </a:solidFill>
                <a:effectLst>
                  <a:outerShdw blurRad="50800" dist="38100" dir="2700000" algn="tl" rotWithShape="0">
                    <a:schemeClr val="bg1">
                      <a:alpha val="40000"/>
                    </a:schemeClr>
                  </a:outerShdw>
                </a:effectLst>
              </a:rPr>
              <a:t>PRAWO</a:t>
            </a:r>
            <a:r>
              <a:rPr lang="pl-PL" b="1" dirty="0">
                <a:effectLst>
                  <a:outerShdw blurRad="50800" dist="38100" dir="2700000" algn="tl" rotWithShape="0">
                    <a:schemeClr val="bg1">
                      <a:alpha val="40000"/>
                    </a:schemeClr>
                  </a:outerShdw>
                </a:effectLst>
              </a:rPr>
              <a:t> </a:t>
            </a:r>
            <a:r>
              <a:rPr lang="pl-PL" sz="4900" b="1" dirty="0">
                <a:solidFill>
                  <a:schemeClr val="tx2">
                    <a:lumMod val="75000"/>
                  </a:schemeClr>
                </a:solidFill>
                <a:effectLst>
                  <a:outerShdw blurRad="50800" dist="38100" dir="2700000" algn="tl" rotWithShape="0">
                    <a:schemeClr val="bg1">
                      <a:alpha val="40000"/>
                    </a:schemeClr>
                  </a:outerShdw>
                </a:effectLst>
              </a:rPr>
              <a:t>KOPERNIKA-GRESHAMA</a:t>
            </a:r>
            <a:r>
              <a:rPr lang="pl-PL" dirty="0"/>
              <a:t/>
            </a:r>
            <a:br>
              <a:rPr lang="pl-PL" dirty="0"/>
            </a:br>
            <a:endParaRPr lang="pl-PL" dirty="0"/>
          </a:p>
        </p:txBody>
      </p:sp>
      <p:sp>
        <p:nvSpPr>
          <p:cNvPr id="3" name="Symbol zastępczy zawartości 2"/>
          <p:cNvSpPr>
            <a:spLocks noGrp="1"/>
          </p:cNvSpPr>
          <p:nvPr>
            <p:ph idx="1"/>
          </p:nvPr>
        </p:nvSpPr>
        <p:spPr>
          <a:xfrm>
            <a:off x="423345" y="2127685"/>
            <a:ext cx="8229600" cy="3340968"/>
          </a:xfrm>
        </p:spPr>
        <p:txBody>
          <a:bodyPr/>
          <a:lstStyle/>
          <a:p>
            <a:pPr>
              <a:buNone/>
            </a:pPr>
            <a:r>
              <a:rPr lang="pl-PL" dirty="0"/>
              <a:t>	Prawo, zgodnie z </a:t>
            </a:r>
            <a:r>
              <a:rPr lang="pl-PL" dirty="0" err="1"/>
              <a:t>kt</a:t>
            </a:r>
            <a:r>
              <a:rPr lang="en-US" dirty="0" err="1"/>
              <a:t>órym</a:t>
            </a:r>
            <a:r>
              <a:rPr lang="en-US" dirty="0"/>
              <a:t> </a:t>
            </a:r>
            <a:r>
              <a:rPr lang="en-US" dirty="0" err="1"/>
              <a:t>gorszy</a:t>
            </a:r>
            <a:r>
              <a:rPr lang="en-US" dirty="0"/>
              <a:t> </a:t>
            </a:r>
            <a:r>
              <a:rPr lang="en-US" dirty="0" err="1"/>
              <a:t>pieniądz</a:t>
            </a:r>
            <a:r>
              <a:rPr lang="en-US" dirty="0"/>
              <a:t> </a:t>
            </a:r>
            <a:r>
              <a:rPr lang="en-US" dirty="0" err="1"/>
              <a:t>wypiera</a:t>
            </a:r>
            <a:r>
              <a:rPr lang="en-US" dirty="0"/>
              <a:t> </a:t>
            </a:r>
            <a:r>
              <a:rPr lang="en-US" dirty="0" err="1"/>
              <a:t>lepszy</a:t>
            </a:r>
            <a:r>
              <a:rPr lang="en-US" dirty="0"/>
              <a:t>.</a:t>
            </a:r>
            <a:endParaRPr lang="pl-PL" dirty="0"/>
          </a:p>
          <a:p>
            <a:pPr>
              <a:buNone/>
            </a:pPr>
            <a:r>
              <a:rPr lang="pl-PL" dirty="0"/>
              <a:t>	</a:t>
            </a:r>
            <a:r>
              <a:rPr lang="en-US" dirty="0" err="1"/>
              <a:t>Odkrycie</a:t>
            </a:r>
            <a:r>
              <a:rPr lang="en-US" dirty="0"/>
              <a:t> </a:t>
            </a:r>
            <a:r>
              <a:rPr lang="en-US" dirty="0" err="1"/>
              <a:t>tego</a:t>
            </a:r>
            <a:r>
              <a:rPr lang="en-US" dirty="0"/>
              <a:t> </a:t>
            </a:r>
            <a:r>
              <a:rPr lang="en-US" dirty="0" err="1"/>
              <a:t>prawa</a:t>
            </a:r>
            <a:r>
              <a:rPr lang="en-US" dirty="0"/>
              <a:t> </a:t>
            </a:r>
            <a:r>
              <a:rPr lang="en-US" dirty="0" err="1"/>
              <a:t>przypisuje</a:t>
            </a:r>
            <a:r>
              <a:rPr lang="en-US" dirty="0"/>
              <a:t> </a:t>
            </a:r>
            <a:r>
              <a:rPr lang="en-US" dirty="0" err="1"/>
              <a:t>się</a:t>
            </a:r>
            <a:r>
              <a:rPr lang="en-US" dirty="0"/>
              <a:t> </a:t>
            </a:r>
            <a:r>
              <a:rPr lang="en-US" dirty="0" err="1"/>
              <a:t>Mikołajowi</a:t>
            </a:r>
            <a:r>
              <a:rPr lang="en-US" dirty="0"/>
              <a:t>  </a:t>
            </a:r>
            <a:r>
              <a:rPr lang="en-US" dirty="0" err="1"/>
              <a:t>Kopernikowi</a:t>
            </a:r>
            <a:r>
              <a:rPr lang="en-US" dirty="0"/>
              <a:t>, </a:t>
            </a:r>
            <a:r>
              <a:rPr lang="en-US" dirty="0" err="1"/>
              <a:t>Thomasowi</a:t>
            </a:r>
            <a:r>
              <a:rPr lang="en-US" dirty="0"/>
              <a:t> </a:t>
            </a:r>
            <a:r>
              <a:rPr lang="en-US" dirty="0" err="1"/>
              <a:t>Greshamowi</a:t>
            </a:r>
            <a:r>
              <a:rPr lang="en-US" dirty="0"/>
              <a:t> </a:t>
            </a:r>
            <a:r>
              <a:rPr lang="en-US" dirty="0" err="1"/>
              <a:t>i</a:t>
            </a:r>
            <a:r>
              <a:rPr lang="en-US" dirty="0"/>
              <a:t> </a:t>
            </a:r>
            <a:r>
              <a:rPr lang="en-US" dirty="0" err="1"/>
              <a:t>kilku</a:t>
            </a:r>
            <a:r>
              <a:rPr lang="en-US" dirty="0"/>
              <a:t> </a:t>
            </a:r>
            <a:r>
              <a:rPr lang="en-US" dirty="0" err="1"/>
              <a:t>innym</a:t>
            </a:r>
            <a:r>
              <a:rPr lang="en-US" dirty="0"/>
              <a:t> </a:t>
            </a:r>
            <a:r>
              <a:rPr lang="en-US" dirty="0" err="1"/>
              <a:t>ekonomistom</a:t>
            </a:r>
            <a:r>
              <a:rPr lang="en-US" dirty="0"/>
              <a:t>.</a:t>
            </a:r>
            <a:endParaRPr lang="pl-PL" dirty="0"/>
          </a:p>
          <a:p>
            <a:pPr>
              <a:buNone/>
            </a:pPr>
            <a:endParaRPr lang="pl-PL"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a:solidFill>
                  <a:schemeClr val="tx2">
                    <a:lumMod val="75000"/>
                  </a:schemeClr>
                </a:solidFill>
                <a:effectLst>
                  <a:outerShdw blurRad="50800" dist="38100" dir="2700000" algn="tl" rotWithShape="0">
                    <a:schemeClr val="bg1">
                      <a:alpha val="40000"/>
                    </a:schemeClr>
                  </a:outerShdw>
                </a:effectLst>
              </a:rPr>
              <a:t>Miary pieniądza i indeksy </a:t>
            </a:r>
            <a:r>
              <a:rPr lang="pl-PL" b="1" dirty="0" err="1">
                <a:solidFill>
                  <a:schemeClr val="tx2">
                    <a:lumMod val="75000"/>
                  </a:schemeClr>
                </a:solidFill>
                <a:effectLst>
                  <a:outerShdw blurRad="50800" dist="38100" dir="2700000" algn="tl" rotWithShape="0">
                    <a:schemeClr val="bg1">
                      <a:alpha val="40000"/>
                    </a:schemeClr>
                  </a:outerShdw>
                </a:effectLst>
              </a:rPr>
              <a:t>Divisia</a:t>
            </a:r>
            <a:endParaRPr lang="pl-PL" b="1" dirty="0">
              <a:solidFill>
                <a:schemeClr val="tx2">
                  <a:lumMod val="75000"/>
                </a:schemeClr>
              </a:solidFill>
              <a:effectLst>
                <a:outerShdw blurRad="50800" dist="38100" dir="2700000" algn="tl" rotWithShape="0">
                  <a:schemeClr val="bg1">
                    <a:alpha val="40000"/>
                  </a:schemeClr>
                </a:outerShdw>
              </a:effectLst>
            </a:endParaRPr>
          </a:p>
        </p:txBody>
      </p:sp>
      <p:sp>
        <p:nvSpPr>
          <p:cNvPr id="3" name="Symbol zastępczy zawartości 2"/>
          <p:cNvSpPr>
            <a:spLocks noGrp="1"/>
          </p:cNvSpPr>
          <p:nvPr>
            <p:ph idx="1"/>
          </p:nvPr>
        </p:nvSpPr>
        <p:spPr/>
        <p:txBody>
          <a:bodyPr>
            <a:normAutofit fontScale="92500" lnSpcReduction="10000"/>
          </a:bodyPr>
          <a:lstStyle/>
          <a:p>
            <a:pPr>
              <a:buNone/>
            </a:pPr>
            <a:r>
              <a:rPr lang="pl-PL" dirty="0"/>
              <a:t>	Zestawienie "Miary pieniądza" prezentuje wielkość pieniądza rezerwowego banku centralnego (M0) oraz podaży pieniądza M1, M2 i M3 w układzie miesięcznym za okres począwszy od grudnia 1996 r. Począwszy od marca 2002 r. szeroki pieniądz M3 stał się podstawową kategorią analityczną i publikacyjną dla podaży pieniądza w Polsce. Dodatkowo wyliczany jest również pieniądz wąski M1 oraz pośrednia kategoria pieniądza M2.</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s://scontent-waw1-1.xx.fbcdn.net/v/t1.15752-9/30653347_2050372241656882_1256390161575444480_n.png?_nc_cat=0&amp;oh=c0efafe7a1d7380a9d9441d8995c0b84&amp;oe=5B70053D"/>
          <p:cNvPicPr>
            <a:picLocks noChangeAspect="1" noChangeArrowheads="1"/>
          </p:cNvPicPr>
          <p:nvPr/>
        </p:nvPicPr>
        <p:blipFill>
          <a:blip r:embed="rId2"/>
          <a:srcRect/>
          <a:stretch>
            <a:fillRect/>
          </a:stretch>
        </p:blipFill>
        <p:spPr bwMode="auto">
          <a:xfrm>
            <a:off x="0" y="0"/>
            <a:ext cx="9144000" cy="6858000"/>
          </a:xfrm>
          <a:prstGeom prst="rect">
            <a:avLst/>
          </a:prstGeom>
          <a:noFill/>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79615" y="620688"/>
            <a:ext cx="8229600" cy="1143000"/>
          </a:xfrm>
        </p:spPr>
        <p:txBody>
          <a:bodyPr>
            <a:normAutofit fontScale="90000"/>
          </a:bodyPr>
          <a:lstStyle/>
          <a:p>
            <a:r>
              <a:rPr lang="pl-PL" sz="4900" b="1" dirty="0">
                <a:solidFill>
                  <a:schemeClr val="tx2">
                    <a:lumMod val="75000"/>
                  </a:schemeClr>
                </a:solidFill>
                <a:effectLst>
                  <a:outerShdw blurRad="50800" dist="38100" dir="2700000" algn="tl" rotWithShape="0">
                    <a:schemeClr val="bg1">
                      <a:alpha val="40000"/>
                    </a:schemeClr>
                  </a:outerShdw>
                </a:effectLst>
              </a:rPr>
              <a:t>Indeksy</a:t>
            </a:r>
            <a:r>
              <a:rPr lang="pl-PL" b="1" dirty="0">
                <a:effectLst>
                  <a:outerShdw blurRad="50800" dist="38100" dir="2700000" algn="tl" rotWithShape="0">
                    <a:schemeClr val="bg1">
                      <a:alpha val="40000"/>
                    </a:schemeClr>
                  </a:outerShdw>
                </a:effectLst>
              </a:rPr>
              <a:t> </a:t>
            </a:r>
            <a:r>
              <a:rPr lang="pl-PL" sz="4900" b="1" dirty="0" err="1">
                <a:solidFill>
                  <a:schemeClr val="tx2">
                    <a:lumMod val="75000"/>
                  </a:schemeClr>
                </a:solidFill>
                <a:effectLst>
                  <a:outerShdw blurRad="50800" dist="38100" dir="2700000" algn="tl" rotWithShape="0">
                    <a:schemeClr val="bg1">
                      <a:alpha val="40000"/>
                    </a:schemeClr>
                  </a:outerShdw>
                </a:effectLst>
              </a:rPr>
              <a:t>Divisia</a:t>
            </a:r>
            <a:r>
              <a:rPr lang="pl-PL" sz="4900" b="1" dirty="0">
                <a:solidFill>
                  <a:schemeClr val="tx2">
                    <a:lumMod val="75000"/>
                  </a:schemeClr>
                </a:solidFill>
                <a:effectLst>
                  <a:outerShdw blurRad="50800" dist="38100" dir="2700000" algn="tl" rotWithShape="0">
                    <a:schemeClr val="bg1">
                      <a:alpha val="40000"/>
                    </a:schemeClr>
                  </a:outerShdw>
                </a:effectLst>
              </a:rPr>
              <a:t> dla agregatów monetarnych</a:t>
            </a:r>
          </a:p>
        </p:txBody>
      </p:sp>
      <p:sp>
        <p:nvSpPr>
          <p:cNvPr id="3" name="Symbol zastępczy zawartości 2"/>
          <p:cNvSpPr>
            <a:spLocks noGrp="1"/>
          </p:cNvSpPr>
          <p:nvPr>
            <p:ph idx="1"/>
          </p:nvPr>
        </p:nvSpPr>
        <p:spPr>
          <a:xfrm>
            <a:off x="479615" y="2492896"/>
            <a:ext cx="8229600" cy="3340968"/>
          </a:xfrm>
        </p:spPr>
        <p:txBody>
          <a:bodyPr/>
          <a:lstStyle/>
          <a:p>
            <a:pPr>
              <a:buNone/>
            </a:pPr>
            <a:r>
              <a:rPr lang="pl-PL" dirty="0"/>
              <a:t>	Zestawienie "Indeksy </a:t>
            </a:r>
            <a:r>
              <a:rPr lang="pl-PL" dirty="0" err="1"/>
              <a:t>Divisia</a:t>
            </a:r>
            <a:r>
              <a:rPr lang="pl-PL" dirty="0"/>
              <a:t> dla Polski" zawiera dane o kształtowaniu się indeksów </a:t>
            </a:r>
            <a:r>
              <a:rPr lang="pl-PL" dirty="0" err="1"/>
              <a:t>Divisia</a:t>
            </a:r>
            <a:r>
              <a:rPr lang="pl-PL" dirty="0"/>
              <a:t> dla polskich agregatów monetarnych M1, M2 i M3 przy podstawie grudzień 1996=100. </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ytuł 2"/>
          <p:cNvSpPr>
            <a:spLocks noGrp="1"/>
          </p:cNvSpPr>
          <p:nvPr>
            <p:ph type="title"/>
          </p:nvPr>
        </p:nvSpPr>
        <p:spPr>
          <a:xfrm>
            <a:off x="457200" y="773832"/>
            <a:ext cx="8229600" cy="1143000"/>
          </a:xfrm>
        </p:spPr>
        <p:txBody>
          <a:bodyPr>
            <a:normAutofit fontScale="90000"/>
          </a:bodyPr>
          <a:lstStyle/>
          <a:p>
            <a:r>
              <a:rPr lang="pl-PL" sz="4900" b="1" dirty="0">
                <a:solidFill>
                  <a:schemeClr val="tx2">
                    <a:lumMod val="75000"/>
                  </a:schemeClr>
                </a:solidFill>
                <a:effectLst>
                  <a:outerShdw blurRad="50800" dist="38100" dir="2700000" algn="tl" rotWithShape="0">
                    <a:schemeClr val="bg1">
                      <a:alpha val="40000"/>
                    </a:schemeClr>
                  </a:outerShdw>
                </a:effectLst>
              </a:rPr>
              <a:t>Zmiany</a:t>
            </a:r>
            <a:r>
              <a:rPr lang="pl-PL" b="1" dirty="0">
                <a:effectLst>
                  <a:outerShdw blurRad="50800" dist="38100" dir="2700000" algn="tl" rotWithShape="0">
                    <a:schemeClr val="bg1">
                      <a:alpha val="40000"/>
                    </a:schemeClr>
                  </a:outerShdw>
                </a:effectLst>
              </a:rPr>
              <a:t> </a:t>
            </a:r>
            <a:r>
              <a:rPr lang="pl-PL" sz="4900" b="1" dirty="0">
                <a:solidFill>
                  <a:schemeClr val="tx2">
                    <a:lumMod val="75000"/>
                  </a:schemeClr>
                </a:solidFill>
                <a:effectLst>
                  <a:outerShdw blurRad="50800" dist="38100" dir="2700000" algn="tl" rotWithShape="0">
                    <a:schemeClr val="bg1">
                      <a:alpha val="40000"/>
                    </a:schemeClr>
                  </a:outerShdw>
                </a:effectLst>
              </a:rPr>
              <a:t>metodyczne w statystyce pieniężnej i bankowej </a:t>
            </a:r>
            <a:r>
              <a:rPr lang="pl-PL" dirty="0"/>
              <a:t/>
            </a:r>
            <a:br>
              <a:rPr lang="pl-PL" dirty="0"/>
            </a:br>
            <a:endParaRPr lang="pl-PL" dirty="0"/>
          </a:p>
        </p:txBody>
      </p:sp>
      <p:sp>
        <p:nvSpPr>
          <p:cNvPr id="4" name="Symbol zastępczy zawartości 3"/>
          <p:cNvSpPr>
            <a:spLocks noGrp="1"/>
          </p:cNvSpPr>
          <p:nvPr>
            <p:ph idx="1"/>
          </p:nvPr>
        </p:nvSpPr>
        <p:spPr>
          <a:xfrm>
            <a:off x="457200" y="1916832"/>
            <a:ext cx="8229600" cy="4061048"/>
          </a:xfrm>
        </p:spPr>
        <p:txBody>
          <a:bodyPr/>
          <a:lstStyle/>
          <a:p>
            <a:pPr>
              <a:buNone/>
            </a:pPr>
            <a:r>
              <a:rPr lang="pl-PL" dirty="0"/>
              <a:t>	Od lipca 2007 r. zostały wprowadzone następujące zmiany w zakresie</a:t>
            </a:r>
          </a:p>
          <a:p>
            <a:pPr>
              <a:buNone/>
            </a:pPr>
            <a:r>
              <a:rPr lang="pl-PL" dirty="0"/>
              <a:t>	wyliczania agregat</a:t>
            </a:r>
            <a:r>
              <a:rPr lang="en-US" dirty="0" err="1"/>
              <a:t>ów</a:t>
            </a:r>
            <a:r>
              <a:rPr lang="en-US" dirty="0"/>
              <a:t> </a:t>
            </a:r>
            <a:r>
              <a:rPr lang="en-US" dirty="0" err="1"/>
              <a:t>monetarnych</a:t>
            </a:r>
            <a:r>
              <a:rPr lang="en-US" dirty="0"/>
              <a:t>:</a:t>
            </a:r>
            <a:endParaRPr lang="pl-PL" dirty="0"/>
          </a:p>
          <a:p>
            <a:pPr>
              <a:buNone/>
            </a:pPr>
            <a:r>
              <a:rPr lang="pl-PL" dirty="0"/>
              <a:t>	</a:t>
            </a:r>
            <a:r>
              <a:rPr lang="en-US" dirty="0"/>
              <a:t>1. </a:t>
            </a:r>
            <a:r>
              <a:rPr lang="en-US" b="1" dirty="0" err="1"/>
              <a:t>Pierwsza</a:t>
            </a:r>
            <a:r>
              <a:rPr lang="en-US" b="1" dirty="0"/>
              <a:t> </a:t>
            </a:r>
            <a:r>
              <a:rPr lang="en-US" b="1" dirty="0" err="1"/>
              <a:t>zmiana</a:t>
            </a:r>
            <a:r>
              <a:rPr lang="en-US" dirty="0"/>
              <a:t> </a:t>
            </a:r>
            <a:r>
              <a:rPr lang="pl-PL" dirty="0"/>
              <a:t>- </a:t>
            </a:r>
            <a:r>
              <a:rPr lang="en-US" dirty="0" err="1"/>
              <a:t>zmiana</a:t>
            </a:r>
            <a:r>
              <a:rPr lang="en-US" dirty="0"/>
              <a:t> </a:t>
            </a:r>
            <a:r>
              <a:rPr lang="en-US" dirty="0" err="1"/>
              <a:t>definicyjna</a:t>
            </a:r>
            <a:endParaRPr lang="pl-PL" dirty="0"/>
          </a:p>
          <a:p>
            <a:pPr>
              <a:buNone/>
            </a:pPr>
            <a:r>
              <a:rPr lang="pl-PL" dirty="0"/>
              <a:t>	</a:t>
            </a:r>
            <a:r>
              <a:rPr lang="en-US" dirty="0"/>
              <a:t>2. </a:t>
            </a:r>
            <a:r>
              <a:rPr lang="en-US" b="1" dirty="0" err="1"/>
              <a:t>Druga</a:t>
            </a:r>
            <a:r>
              <a:rPr lang="en-US" b="1" dirty="0"/>
              <a:t> </a:t>
            </a:r>
            <a:r>
              <a:rPr lang="en-US" b="1" dirty="0" err="1"/>
              <a:t>zmiana</a:t>
            </a:r>
            <a:r>
              <a:rPr lang="en-US" b="1" dirty="0"/>
              <a:t> </a:t>
            </a:r>
            <a:r>
              <a:rPr lang="en-US" dirty="0"/>
              <a:t>- </a:t>
            </a:r>
            <a:r>
              <a:rPr lang="en-US" dirty="0" err="1"/>
              <a:t>polega</a:t>
            </a:r>
            <a:r>
              <a:rPr lang="en-US" dirty="0"/>
              <a:t> </a:t>
            </a:r>
            <a:r>
              <a:rPr lang="en-US" dirty="0" err="1"/>
              <a:t>na</a:t>
            </a:r>
            <a:r>
              <a:rPr lang="en-US" dirty="0"/>
              <a:t> </a:t>
            </a:r>
            <a:r>
              <a:rPr lang="en-US" dirty="0" err="1"/>
              <a:t>ostatecznym</a:t>
            </a:r>
            <a:r>
              <a:rPr lang="en-US" dirty="0"/>
              <a:t> </a:t>
            </a:r>
            <a:r>
              <a:rPr lang="en-US" dirty="0" err="1"/>
              <a:t>ujednoliceniu</a:t>
            </a:r>
            <a:r>
              <a:rPr lang="en-US" dirty="0"/>
              <a:t> </a:t>
            </a:r>
            <a:r>
              <a:rPr lang="en-US" dirty="0" err="1"/>
              <a:t>sposobu</a:t>
            </a:r>
            <a:r>
              <a:rPr lang="en-US" dirty="0"/>
              <a:t> </a:t>
            </a:r>
            <a:r>
              <a:rPr lang="en-US" dirty="0" err="1"/>
              <a:t>klasyfikacji</a:t>
            </a:r>
            <a:r>
              <a:rPr lang="en-US" dirty="0"/>
              <a:t> </a:t>
            </a:r>
            <a:r>
              <a:rPr lang="en-US" dirty="0" err="1"/>
              <a:t>depozytów</a:t>
            </a:r>
            <a:endParaRPr lang="pl-PL" dirty="0"/>
          </a:p>
          <a:p>
            <a:pPr>
              <a:buNone/>
            </a:pPr>
            <a:r>
              <a:rPr lang="pl-PL" dirty="0"/>
              <a:t>	</a:t>
            </a:r>
            <a:r>
              <a:rPr lang="en-US" dirty="0" err="1"/>
              <a:t>bezterminowych</a:t>
            </a:r>
            <a:r>
              <a:rPr lang="en-US" dirty="0"/>
              <a:t> we </a:t>
            </a:r>
            <a:r>
              <a:rPr lang="en-US" dirty="0" err="1"/>
              <a:t>wszystkich</a:t>
            </a:r>
            <a:r>
              <a:rPr lang="en-US" dirty="0"/>
              <a:t> </a:t>
            </a:r>
            <a:r>
              <a:rPr lang="en-US" dirty="0" err="1"/>
              <a:t>bankach</a:t>
            </a:r>
            <a:r>
              <a:rPr lang="en-US" dirty="0"/>
              <a:t>. </a:t>
            </a:r>
            <a:endParaRPr lang="pl-PL" dirty="0"/>
          </a:p>
          <a:p>
            <a:pPr>
              <a:buNone/>
            </a:pPr>
            <a:endParaRPr lang="pl-PL"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a:solidFill>
                  <a:schemeClr val="tx2">
                    <a:lumMod val="75000"/>
                  </a:schemeClr>
                </a:solidFill>
                <a:effectLst>
                  <a:outerShdw blurRad="50800" dist="38100" dir="2700000" algn="tl" rotWithShape="0">
                    <a:schemeClr val="bg1">
                      <a:alpha val="40000"/>
                    </a:schemeClr>
                  </a:outerShdw>
                </a:effectLst>
              </a:rPr>
              <a:t>Pierwsza</a:t>
            </a:r>
            <a:r>
              <a:rPr lang="pl-PL" b="1" dirty="0">
                <a:effectLst>
                  <a:outerShdw blurRad="50800" dist="38100" dir="2700000" algn="tl" rotWithShape="0">
                    <a:schemeClr val="bg1">
                      <a:alpha val="40000"/>
                    </a:schemeClr>
                  </a:outerShdw>
                </a:effectLst>
              </a:rPr>
              <a:t> </a:t>
            </a:r>
            <a:r>
              <a:rPr lang="pl-PL" b="1" dirty="0">
                <a:solidFill>
                  <a:schemeClr val="tx2">
                    <a:lumMod val="75000"/>
                  </a:schemeClr>
                </a:solidFill>
                <a:effectLst>
                  <a:outerShdw blurRad="50800" dist="38100" dir="2700000" algn="tl" rotWithShape="0">
                    <a:schemeClr val="bg1">
                      <a:alpha val="40000"/>
                    </a:schemeClr>
                  </a:outerShdw>
                </a:effectLst>
              </a:rPr>
              <a:t>zmiana</a:t>
            </a:r>
          </a:p>
        </p:txBody>
      </p:sp>
      <p:sp>
        <p:nvSpPr>
          <p:cNvPr id="3" name="Symbol zastępczy zawartości 2"/>
          <p:cNvSpPr>
            <a:spLocks noGrp="1"/>
          </p:cNvSpPr>
          <p:nvPr>
            <p:ph idx="1"/>
          </p:nvPr>
        </p:nvSpPr>
        <p:spPr/>
        <p:txBody>
          <a:bodyPr/>
          <a:lstStyle/>
          <a:p>
            <a:pPr>
              <a:buNone/>
            </a:pPr>
            <a:r>
              <a:rPr lang="pl-PL" dirty="0"/>
              <a:t>	 C</a:t>
            </a:r>
            <a:r>
              <a:rPr lang="en-US" dirty="0" err="1"/>
              <a:t>elem</a:t>
            </a:r>
            <a:r>
              <a:rPr lang="en-US" dirty="0"/>
              <a:t> </a:t>
            </a:r>
            <a:r>
              <a:rPr lang="pl-PL" dirty="0"/>
              <a:t>pierwszej zmiany </a:t>
            </a:r>
            <a:r>
              <a:rPr lang="en-US" dirty="0"/>
              <a:t>jest </a:t>
            </a:r>
            <a:r>
              <a:rPr lang="en-US" dirty="0" err="1"/>
              <a:t>pełna</a:t>
            </a:r>
            <a:r>
              <a:rPr lang="en-US" dirty="0"/>
              <a:t> </a:t>
            </a:r>
            <a:r>
              <a:rPr lang="en-US" dirty="0" err="1"/>
              <a:t>harmonizacja</a:t>
            </a:r>
            <a:r>
              <a:rPr lang="en-US" dirty="0"/>
              <a:t> </a:t>
            </a:r>
            <a:r>
              <a:rPr lang="en-US" dirty="0" err="1"/>
              <a:t>sposobu</a:t>
            </a:r>
            <a:r>
              <a:rPr lang="en-US" dirty="0"/>
              <a:t> </a:t>
            </a:r>
            <a:r>
              <a:rPr lang="en-US" dirty="0" err="1"/>
              <a:t>wyliczania</a:t>
            </a:r>
            <a:r>
              <a:rPr lang="en-US" dirty="0"/>
              <a:t> </a:t>
            </a:r>
            <a:r>
              <a:rPr lang="en-US" dirty="0" err="1"/>
              <a:t>agregatu</a:t>
            </a:r>
            <a:r>
              <a:rPr lang="en-US" dirty="0"/>
              <a:t> M3, </a:t>
            </a:r>
            <a:r>
              <a:rPr lang="en-US" dirty="0" err="1"/>
              <a:t>zgodnie</a:t>
            </a:r>
            <a:r>
              <a:rPr lang="en-US" dirty="0"/>
              <a:t> z </a:t>
            </a:r>
            <a:r>
              <a:rPr lang="en-US" dirty="0" err="1"/>
              <a:t>wymogami</a:t>
            </a:r>
            <a:r>
              <a:rPr lang="en-US" dirty="0"/>
              <a:t> </a:t>
            </a:r>
            <a:r>
              <a:rPr lang="en-US" dirty="0" err="1"/>
              <a:t>Europejskiego</a:t>
            </a:r>
            <a:r>
              <a:rPr lang="en-US" dirty="0"/>
              <a:t> </a:t>
            </a:r>
            <a:r>
              <a:rPr lang="en-US" dirty="0" err="1"/>
              <a:t>Banku</a:t>
            </a:r>
            <a:r>
              <a:rPr lang="en-US" dirty="0"/>
              <a:t> </a:t>
            </a:r>
            <a:r>
              <a:rPr lang="en-US" dirty="0" err="1"/>
              <a:t>Centralnego</a:t>
            </a:r>
            <a:r>
              <a:rPr lang="en-US" dirty="0"/>
              <a:t> (EBC), </a:t>
            </a:r>
            <a:r>
              <a:rPr lang="en-US" dirty="0" err="1"/>
              <a:t>która</a:t>
            </a:r>
            <a:r>
              <a:rPr lang="en-US" dirty="0"/>
              <a:t> </a:t>
            </a:r>
            <a:r>
              <a:rPr lang="en-US" dirty="0" err="1"/>
              <a:t>dotyczy</a:t>
            </a:r>
            <a:r>
              <a:rPr lang="en-US" dirty="0"/>
              <a:t> </a:t>
            </a:r>
            <a:r>
              <a:rPr lang="en-US" dirty="0" err="1"/>
              <a:t>wyliczania</a:t>
            </a:r>
            <a:r>
              <a:rPr lang="en-US" dirty="0"/>
              <a:t> </a:t>
            </a:r>
            <a:r>
              <a:rPr lang="en-US" dirty="0" err="1"/>
              <a:t>wartości</a:t>
            </a:r>
            <a:r>
              <a:rPr lang="en-US" dirty="0"/>
              <a:t> </a:t>
            </a:r>
            <a:r>
              <a:rPr lang="en-US" dirty="0" err="1"/>
              <a:t>wyemitowanych</a:t>
            </a:r>
            <a:r>
              <a:rPr lang="en-US" dirty="0"/>
              <a:t> </a:t>
            </a:r>
            <a:r>
              <a:rPr lang="en-US" dirty="0" err="1"/>
              <a:t>dłużnych</a:t>
            </a:r>
            <a:r>
              <a:rPr lang="en-US" dirty="0"/>
              <a:t> </a:t>
            </a:r>
            <a:r>
              <a:rPr lang="en-US" dirty="0" err="1"/>
              <a:t>papierów</a:t>
            </a:r>
            <a:r>
              <a:rPr lang="en-US" dirty="0"/>
              <a:t> </a:t>
            </a:r>
            <a:r>
              <a:rPr lang="en-US" dirty="0" err="1"/>
              <a:t>wartościowych</a:t>
            </a:r>
            <a:r>
              <a:rPr lang="en-US" dirty="0"/>
              <a:t> z </a:t>
            </a:r>
            <a:r>
              <a:rPr lang="en-US" dirty="0" err="1"/>
              <a:t>terminem</a:t>
            </a:r>
            <a:r>
              <a:rPr lang="en-US" dirty="0"/>
              <a:t> </a:t>
            </a:r>
            <a:r>
              <a:rPr lang="en-US" dirty="0" err="1"/>
              <a:t>pierwotnym</a:t>
            </a:r>
            <a:r>
              <a:rPr lang="en-US" dirty="0"/>
              <a:t> do 2 lat </a:t>
            </a:r>
            <a:r>
              <a:rPr lang="en-US" dirty="0" err="1"/>
              <a:t>zaliczanych</a:t>
            </a:r>
            <a:r>
              <a:rPr lang="en-US" dirty="0"/>
              <a:t> do </a:t>
            </a:r>
            <a:r>
              <a:rPr lang="en-US" dirty="0" err="1"/>
              <a:t>agregatu</a:t>
            </a:r>
            <a:r>
              <a:rPr lang="en-US" dirty="0"/>
              <a:t> M3.</a:t>
            </a:r>
            <a:endParaRPr lang="pl-PL"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ytuł 2"/>
          <p:cNvSpPr>
            <a:spLocks noGrp="1"/>
          </p:cNvSpPr>
          <p:nvPr>
            <p:ph type="title"/>
          </p:nvPr>
        </p:nvSpPr>
        <p:spPr>
          <a:xfrm>
            <a:off x="442898" y="1124744"/>
            <a:ext cx="8258204" cy="1225536"/>
          </a:xfrm>
        </p:spPr>
        <p:txBody>
          <a:bodyPr>
            <a:normAutofit fontScale="90000"/>
          </a:bodyPr>
          <a:lstStyle/>
          <a:p>
            <a:r>
              <a:rPr lang="en-US" sz="3600" b="1" dirty="0" err="1">
                <a:solidFill>
                  <a:schemeClr val="tx2">
                    <a:lumMod val="75000"/>
                  </a:schemeClr>
                </a:solidFill>
                <a:effectLst>
                  <a:outerShdw blurRad="50800" dist="38100" dir="2700000" algn="tl" rotWithShape="0">
                    <a:schemeClr val="bg1">
                      <a:alpha val="40000"/>
                    </a:schemeClr>
                  </a:outerShdw>
                </a:effectLst>
              </a:rPr>
              <a:t>Zmieniony</a:t>
            </a:r>
            <a:r>
              <a:rPr lang="en-US" sz="3600" b="1" dirty="0">
                <a:solidFill>
                  <a:schemeClr val="tx2">
                    <a:lumMod val="75000"/>
                  </a:schemeClr>
                </a:solidFill>
                <a:effectLst>
                  <a:outerShdw blurRad="50800" dist="38100" dir="2700000" algn="tl" rotWithShape="0">
                    <a:schemeClr val="bg1">
                      <a:alpha val="40000"/>
                    </a:schemeClr>
                  </a:outerShdw>
                </a:effectLst>
              </a:rPr>
              <a:t> </a:t>
            </a:r>
            <a:r>
              <a:rPr lang="en-US" sz="3600" b="1" dirty="0" err="1">
                <a:solidFill>
                  <a:schemeClr val="tx2">
                    <a:lumMod val="75000"/>
                  </a:schemeClr>
                </a:solidFill>
                <a:effectLst>
                  <a:outerShdw blurRad="50800" dist="38100" dir="2700000" algn="tl" rotWithShape="0">
                    <a:schemeClr val="bg1">
                      <a:alpha val="40000"/>
                    </a:schemeClr>
                  </a:outerShdw>
                </a:effectLst>
              </a:rPr>
              <a:t>sposób</a:t>
            </a:r>
            <a:r>
              <a:rPr lang="en-US" sz="3600" b="1" dirty="0">
                <a:solidFill>
                  <a:schemeClr val="tx2">
                    <a:lumMod val="75000"/>
                  </a:schemeClr>
                </a:solidFill>
                <a:effectLst>
                  <a:outerShdw blurRad="50800" dist="38100" dir="2700000" algn="tl" rotWithShape="0">
                    <a:schemeClr val="bg1">
                      <a:alpha val="40000"/>
                    </a:schemeClr>
                  </a:outerShdw>
                </a:effectLst>
              </a:rPr>
              <a:t> </a:t>
            </a:r>
            <a:r>
              <a:rPr lang="en-US" sz="3600" b="1" dirty="0" err="1">
                <a:solidFill>
                  <a:schemeClr val="tx2">
                    <a:lumMod val="75000"/>
                  </a:schemeClr>
                </a:solidFill>
                <a:effectLst>
                  <a:outerShdw blurRad="50800" dist="38100" dir="2700000" algn="tl" rotWithShape="0">
                    <a:schemeClr val="bg1">
                      <a:alpha val="40000"/>
                    </a:schemeClr>
                  </a:outerShdw>
                </a:effectLst>
              </a:rPr>
              <a:t>klasyfikacji</a:t>
            </a:r>
            <a:r>
              <a:rPr lang="en-US" sz="3600" b="1" dirty="0">
                <a:solidFill>
                  <a:schemeClr val="tx2">
                    <a:lumMod val="75000"/>
                  </a:schemeClr>
                </a:solidFill>
                <a:effectLst>
                  <a:outerShdw blurRad="50800" dist="38100" dir="2700000" algn="tl" rotWithShape="0">
                    <a:schemeClr val="bg1">
                      <a:alpha val="40000"/>
                    </a:schemeClr>
                  </a:outerShdw>
                </a:effectLst>
              </a:rPr>
              <a:t> </a:t>
            </a:r>
            <a:r>
              <a:rPr lang="en-US" sz="3600" b="1" dirty="0" err="1">
                <a:solidFill>
                  <a:schemeClr val="tx2">
                    <a:lumMod val="75000"/>
                  </a:schemeClr>
                </a:solidFill>
                <a:effectLst>
                  <a:outerShdw blurRad="50800" dist="38100" dir="2700000" algn="tl" rotWithShape="0">
                    <a:schemeClr val="bg1">
                      <a:alpha val="40000"/>
                    </a:schemeClr>
                  </a:outerShdw>
                </a:effectLst>
              </a:rPr>
              <a:t>przedstawiony</a:t>
            </a:r>
            <a:r>
              <a:rPr lang="en-US" sz="3600" b="1" dirty="0">
                <a:solidFill>
                  <a:schemeClr val="tx2">
                    <a:lumMod val="75000"/>
                  </a:schemeClr>
                </a:solidFill>
                <a:effectLst>
                  <a:outerShdw blurRad="50800" dist="38100" dir="2700000" algn="tl" rotWithShape="0">
                    <a:schemeClr val="bg1">
                      <a:alpha val="40000"/>
                    </a:schemeClr>
                  </a:outerShdw>
                </a:effectLst>
              </a:rPr>
              <a:t> </a:t>
            </a:r>
            <a:r>
              <a:rPr lang="en-US" sz="3600" b="1" dirty="0" err="1">
                <a:solidFill>
                  <a:schemeClr val="tx2">
                    <a:lumMod val="75000"/>
                  </a:schemeClr>
                </a:solidFill>
                <a:effectLst>
                  <a:outerShdw blurRad="50800" dist="38100" dir="2700000" algn="tl" rotWithShape="0">
                    <a:schemeClr val="bg1">
                      <a:alpha val="40000"/>
                    </a:schemeClr>
                  </a:outerShdw>
                </a:effectLst>
              </a:rPr>
              <a:t>schematycznie</a:t>
            </a:r>
            <a:r>
              <a:rPr lang="en-US" sz="3600" b="1" dirty="0">
                <a:solidFill>
                  <a:schemeClr val="tx2">
                    <a:lumMod val="75000"/>
                  </a:schemeClr>
                </a:solidFill>
                <a:effectLst>
                  <a:outerShdw blurRad="50800" dist="38100" dir="2700000" algn="tl" rotWithShape="0">
                    <a:schemeClr val="bg1">
                      <a:alpha val="40000"/>
                    </a:schemeClr>
                  </a:outerShdw>
                </a:effectLst>
              </a:rPr>
              <a:t> </a:t>
            </a:r>
            <a:r>
              <a:rPr lang="en-US" sz="3600" b="1" dirty="0" err="1">
                <a:solidFill>
                  <a:schemeClr val="tx2">
                    <a:lumMod val="75000"/>
                  </a:schemeClr>
                </a:solidFill>
                <a:effectLst>
                  <a:outerShdw blurRad="50800" dist="38100" dir="2700000" algn="tl" rotWithShape="0">
                    <a:schemeClr val="bg1">
                      <a:alpha val="40000"/>
                    </a:schemeClr>
                  </a:outerShdw>
                </a:effectLst>
              </a:rPr>
              <a:t>dłużnych</a:t>
            </a:r>
            <a:r>
              <a:rPr lang="en-US" sz="3600" b="1" dirty="0">
                <a:solidFill>
                  <a:schemeClr val="tx2">
                    <a:lumMod val="75000"/>
                  </a:schemeClr>
                </a:solidFill>
                <a:effectLst>
                  <a:outerShdw blurRad="50800" dist="38100" dir="2700000" algn="tl" rotWithShape="0">
                    <a:schemeClr val="bg1">
                      <a:alpha val="40000"/>
                    </a:schemeClr>
                  </a:outerShdw>
                </a:effectLst>
              </a:rPr>
              <a:t> </a:t>
            </a:r>
            <a:r>
              <a:rPr lang="en-US" sz="3600" b="1" dirty="0" err="1">
                <a:solidFill>
                  <a:schemeClr val="tx2">
                    <a:lumMod val="75000"/>
                  </a:schemeClr>
                </a:solidFill>
                <a:effectLst>
                  <a:outerShdw blurRad="50800" dist="38100" dir="2700000" algn="tl" rotWithShape="0">
                    <a:schemeClr val="bg1">
                      <a:alpha val="40000"/>
                    </a:schemeClr>
                  </a:outerShdw>
                </a:effectLst>
              </a:rPr>
              <a:t>papierów</a:t>
            </a:r>
            <a:r>
              <a:rPr lang="en-US" sz="3600" b="1" dirty="0">
                <a:solidFill>
                  <a:schemeClr val="tx2">
                    <a:lumMod val="75000"/>
                  </a:schemeClr>
                </a:solidFill>
                <a:effectLst>
                  <a:outerShdw blurRad="50800" dist="38100" dir="2700000" algn="tl" rotWithShape="0">
                    <a:schemeClr val="bg1">
                      <a:alpha val="40000"/>
                    </a:schemeClr>
                  </a:outerShdw>
                </a:effectLst>
              </a:rPr>
              <a:t> </a:t>
            </a:r>
            <a:r>
              <a:rPr lang="en-US" sz="3600" b="1" dirty="0" err="1">
                <a:solidFill>
                  <a:schemeClr val="tx2">
                    <a:lumMod val="75000"/>
                  </a:schemeClr>
                </a:solidFill>
                <a:effectLst>
                  <a:outerShdw blurRad="50800" dist="38100" dir="2700000" algn="tl" rotWithShape="0">
                    <a:schemeClr val="bg1">
                      <a:alpha val="40000"/>
                    </a:schemeClr>
                  </a:outerShdw>
                </a:effectLst>
              </a:rPr>
              <a:t>wartościowych</a:t>
            </a:r>
            <a:r>
              <a:rPr lang="en-US" sz="3600" b="1" dirty="0">
                <a:solidFill>
                  <a:schemeClr val="tx2">
                    <a:lumMod val="75000"/>
                  </a:schemeClr>
                </a:solidFill>
                <a:effectLst>
                  <a:outerShdw blurRad="50800" dist="38100" dir="2700000" algn="tl" rotWithShape="0">
                    <a:schemeClr val="bg1">
                      <a:alpha val="40000"/>
                    </a:schemeClr>
                  </a:outerShdw>
                </a:effectLst>
              </a:rPr>
              <a:t> z </a:t>
            </a:r>
            <a:r>
              <a:rPr lang="en-US" sz="3600" b="1" dirty="0" err="1">
                <a:solidFill>
                  <a:schemeClr val="tx2">
                    <a:lumMod val="75000"/>
                  </a:schemeClr>
                </a:solidFill>
                <a:effectLst>
                  <a:outerShdw blurRad="50800" dist="38100" dir="2700000" algn="tl" rotWithShape="0">
                    <a:schemeClr val="bg1">
                      <a:alpha val="40000"/>
                    </a:schemeClr>
                  </a:outerShdw>
                </a:effectLst>
              </a:rPr>
              <a:t>terminem</a:t>
            </a:r>
            <a:r>
              <a:rPr lang="en-US" sz="3600" b="1" dirty="0">
                <a:solidFill>
                  <a:schemeClr val="tx2">
                    <a:lumMod val="75000"/>
                  </a:schemeClr>
                </a:solidFill>
                <a:effectLst>
                  <a:outerShdw blurRad="50800" dist="38100" dir="2700000" algn="tl" rotWithShape="0">
                    <a:schemeClr val="bg1">
                      <a:alpha val="40000"/>
                    </a:schemeClr>
                  </a:outerShdw>
                </a:effectLst>
              </a:rPr>
              <a:t> </a:t>
            </a:r>
            <a:r>
              <a:rPr lang="en-US" sz="3600" b="1" dirty="0" err="1">
                <a:solidFill>
                  <a:schemeClr val="tx2">
                    <a:lumMod val="75000"/>
                  </a:schemeClr>
                </a:solidFill>
                <a:effectLst>
                  <a:outerShdw blurRad="50800" dist="38100" dir="2700000" algn="tl" rotWithShape="0">
                    <a:schemeClr val="bg1">
                      <a:alpha val="40000"/>
                    </a:schemeClr>
                  </a:outerShdw>
                </a:effectLst>
              </a:rPr>
              <a:t>pierwotnym</a:t>
            </a:r>
            <a:r>
              <a:rPr lang="en-US" sz="3600" b="1" dirty="0">
                <a:solidFill>
                  <a:schemeClr val="tx2">
                    <a:lumMod val="75000"/>
                  </a:schemeClr>
                </a:solidFill>
                <a:effectLst>
                  <a:outerShdw blurRad="50800" dist="38100" dir="2700000" algn="tl" rotWithShape="0">
                    <a:schemeClr val="bg1">
                      <a:alpha val="40000"/>
                    </a:schemeClr>
                  </a:outerShdw>
                </a:effectLst>
              </a:rPr>
              <a:t> do 2 </a:t>
            </a:r>
            <a:r>
              <a:rPr lang="en-US" sz="3600" b="1" dirty="0" err="1">
                <a:solidFill>
                  <a:schemeClr val="tx2">
                    <a:lumMod val="75000"/>
                  </a:schemeClr>
                </a:solidFill>
                <a:effectLst>
                  <a:outerShdw blurRad="50800" dist="38100" dir="2700000" algn="tl" rotWithShape="0">
                    <a:schemeClr val="bg1">
                      <a:alpha val="40000"/>
                    </a:schemeClr>
                  </a:outerShdw>
                </a:effectLst>
              </a:rPr>
              <a:t>lat</a:t>
            </a:r>
            <a:r>
              <a:rPr lang="en-US" sz="3600" b="1" dirty="0">
                <a:solidFill>
                  <a:schemeClr val="tx2">
                    <a:lumMod val="75000"/>
                  </a:schemeClr>
                </a:solidFill>
                <a:effectLst>
                  <a:outerShdw blurRad="50800" dist="38100" dir="2700000" algn="tl" rotWithShape="0">
                    <a:schemeClr val="bg1">
                      <a:alpha val="40000"/>
                    </a:schemeClr>
                  </a:outerShdw>
                </a:effectLst>
              </a:rPr>
              <a:t> (</a:t>
            </a:r>
            <a:r>
              <a:rPr lang="en-US" sz="3600" b="1" dirty="0" err="1">
                <a:solidFill>
                  <a:schemeClr val="tx2">
                    <a:lumMod val="75000"/>
                  </a:schemeClr>
                </a:solidFill>
                <a:effectLst>
                  <a:outerShdw blurRad="50800" dist="38100" dir="2700000" algn="tl" rotWithShape="0">
                    <a:schemeClr val="bg1">
                      <a:alpha val="40000"/>
                    </a:schemeClr>
                  </a:outerShdw>
                </a:effectLst>
              </a:rPr>
              <a:t>zaliczane</a:t>
            </a:r>
            <a:r>
              <a:rPr lang="en-US" sz="3600" b="1" dirty="0">
                <a:solidFill>
                  <a:schemeClr val="tx2">
                    <a:lumMod val="75000"/>
                  </a:schemeClr>
                </a:solidFill>
                <a:effectLst>
                  <a:outerShdw blurRad="50800" dist="38100" dir="2700000" algn="tl" rotWithShape="0">
                    <a:schemeClr val="bg1">
                      <a:alpha val="40000"/>
                    </a:schemeClr>
                  </a:outerShdw>
                </a:effectLst>
              </a:rPr>
              <a:t> do </a:t>
            </a:r>
            <a:r>
              <a:rPr lang="en-US" sz="3600" b="1" dirty="0" err="1">
                <a:solidFill>
                  <a:schemeClr val="tx2">
                    <a:lumMod val="75000"/>
                  </a:schemeClr>
                </a:solidFill>
                <a:effectLst>
                  <a:outerShdw blurRad="50800" dist="38100" dir="2700000" algn="tl" rotWithShape="0">
                    <a:schemeClr val="bg1">
                      <a:alpha val="40000"/>
                    </a:schemeClr>
                  </a:outerShdw>
                </a:effectLst>
              </a:rPr>
              <a:t>agregatu</a:t>
            </a:r>
            <a:r>
              <a:rPr lang="en-US" sz="3600" b="1" dirty="0">
                <a:solidFill>
                  <a:schemeClr val="tx2">
                    <a:lumMod val="75000"/>
                  </a:schemeClr>
                </a:solidFill>
                <a:effectLst>
                  <a:outerShdw blurRad="50800" dist="38100" dir="2700000" algn="tl" rotWithShape="0">
                    <a:schemeClr val="bg1">
                      <a:alpha val="40000"/>
                    </a:schemeClr>
                  </a:outerShdw>
                </a:effectLst>
              </a:rPr>
              <a:t> M3) </a:t>
            </a:r>
            <a:r>
              <a:rPr lang="pl-PL" dirty="0"/>
              <a:t/>
            </a:r>
            <a:br>
              <a:rPr lang="pl-PL" dirty="0"/>
            </a:br>
            <a:endParaRPr lang="pl-PL" dirty="0"/>
          </a:p>
        </p:txBody>
      </p:sp>
      <p:sp>
        <p:nvSpPr>
          <p:cNvPr id="4" name="Symbol zastępczy zawartości 3"/>
          <p:cNvSpPr>
            <a:spLocks noGrp="1"/>
          </p:cNvSpPr>
          <p:nvPr>
            <p:ph idx="1"/>
          </p:nvPr>
        </p:nvSpPr>
        <p:spPr>
          <a:xfrm>
            <a:off x="442898" y="2879118"/>
            <a:ext cx="8229600" cy="3545235"/>
          </a:xfrm>
        </p:spPr>
        <p:txBody>
          <a:bodyPr/>
          <a:lstStyle/>
          <a:p>
            <a:pPr>
              <a:buNone/>
            </a:pPr>
            <a:r>
              <a:rPr lang="pl-PL" dirty="0"/>
              <a:t>	</a:t>
            </a:r>
            <a:r>
              <a:rPr lang="en-US" dirty="0" err="1"/>
              <a:t>emisja</a:t>
            </a:r>
            <a:r>
              <a:rPr lang="en-US" dirty="0"/>
              <a:t> </a:t>
            </a:r>
            <a:r>
              <a:rPr lang="en-US" dirty="0" err="1"/>
              <a:t>własna</a:t>
            </a:r>
            <a:r>
              <a:rPr lang="en-US" dirty="0"/>
              <a:t> </a:t>
            </a:r>
            <a:r>
              <a:rPr lang="en-US" dirty="0" err="1"/>
              <a:t>papierów</a:t>
            </a:r>
            <a:r>
              <a:rPr lang="en-US" dirty="0"/>
              <a:t> </a:t>
            </a:r>
            <a:r>
              <a:rPr lang="en-US" dirty="0" err="1"/>
              <a:t>wartościowych</a:t>
            </a:r>
            <a:r>
              <a:rPr lang="en-US" dirty="0"/>
              <a:t> </a:t>
            </a:r>
            <a:r>
              <a:rPr lang="en-US" dirty="0" err="1"/>
              <a:t>krajowych</a:t>
            </a:r>
            <a:r>
              <a:rPr lang="en-US" dirty="0"/>
              <a:t> MIF </a:t>
            </a:r>
            <a:r>
              <a:rPr lang="en-US" dirty="0" err="1"/>
              <a:t>sprzedana</a:t>
            </a:r>
            <a:r>
              <a:rPr lang="en-US" dirty="0"/>
              <a:t> </a:t>
            </a:r>
            <a:r>
              <a:rPr lang="en-US" dirty="0" err="1"/>
              <a:t>rezydentom</a:t>
            </a:r>
            <a:r>
              <a:rPr lang="en-US" dirty="0"/>
              <a:t> i </a:t>
            </a:r>
            <a:r>
              <a:rPr lang="en-US" dirty="0" err="1"/>
              <a:t>nierezydentom</a:t>
            </a:r>
            <a:r>
              <a:rPr lang="en-US" dirty="0"/>
              <a:t> (</a:t>
            </a:r>
            <a:r>
              <a:rPr lang="en-US" dirty="0" err="1"/>
              <a:t>pasywa</a:t>
            </a:r>
            <a:r>
              <a:rPr lang="en-US" dirty="0"/>
              <a:t>)</a:t>
            </a:r>
            <a:r>
              <a:rPr lang="pl-PL" dirty="0"/>
              <a:t>     </a:t>
            </a:r>
            <a:r>
              <a:rPr lang="pl-PL" b="1" dirty="0"/>
              <a:t>- </a:t>
            </a:r>
          </a:p>
          <a:p>
            <a:pPr>
              <a:buNone/>
            </a:pPr>
            <a:r>
              <a:rPr lang="pl-PL" dirty="0"/>
              <a:t>	</a:t>
            </a:r>
            <a:r>
              <a:rPr lang="en-US" dirty="0" err="1"/>
              <a:t>papiery</a:t>
            </a:r>
            <a:r>
              <a:rPr lang="en-US" dirty="0"/>
              <a:t> </a:t>
            </a:r>
            <a:r>
              <a:rPr lang="en-US" dirty="0" err="1"/>
              <a:t>wartościowe</a:t>
            </a:r>
            <a:r>
              <a:rPr lang="en-US" dirty="0"/>
              <a:t>  w </a:t>
            </a:r>
            <a:r>
              <a:rPr lang="en-US" dirty="0" err="1"/>
              <a:t>portfelu</a:t>
            </a:r>
            <a:r>
              <a:rPr lang="en-US" dirty="0"/>
              <a:t> </a:t>
            </a:r>
            <a:r>
              <a:rPr lang="en-US" dirty="0" err="1"/>
              <a:t>krajowych</a:t>
            </a:r>
            <a:r>
              <a:rPr lang="en-US" dirty="0"/>
              <a:t> MIF (</a:t>
            </a:r>
            <a:r>
              <a:rPr lang="en-US" dirty="0" err="1"/>
              <a:t>aktywa</a:t>
            </a:r>
            <a:r>
              <a:rPr lang="en-US" dirty="0"/>
              <a:t>)  </a:t>
            </a:r>
            <a:endParaRPr lang="pl-PL" dirty="0"/>
          </a:p>
          <a:p>
            <a:pPr>
              <a:buNone/>
            </a:pPr>
            <a:r>
              <a:rPr lang="pl-PL" dirty="0"/>
              <a:t>	</a:t>
            </a:r>
            <a:r>
              <a:rPr lang="en-US" b="1" dirty="0"/>
              <a:t>=</a:t>
            </a:r>
            <a:r>
              <a:rPr lang="en-US" dirty="0"/>
              <a:t>  </a:t>
            </a:r>
            <a:r>
              <a:rPr lang="en-US" dirty="0" err="1"/>
              <a:t>dłużne</a:t>
            </a:r>
            <a:r>
              <a:rPr lang="en-US" dirty="0"/>
              <a:t> </a:t>
            </a:r>
            <a:r>
              <a:rPr lang="en-US" dirty="0" err="1"/>
              <a:t>papiery</a:t>
            </a:r>
            <a:r>
              <a:rPr lang="en-US" dirty="0"/>
              <a:t> </a:t>
            </a:r>
            <a:r>
              <a:rPr lang="en-US" dirty="0" err="1"/>
              <a:t>wartościowe</a:t>
            </a:r>
            <a:r>
              <a:rPr lang="en-US" dirty="0"/>
              <a:t> w </a:t>
            </a:r>
            <a:r>
              <a:rPr lang="en-US" dirty="0" err="1"/>
              <a:t>obiegu</a:t>
            </a:r>
            <a:r>
              <a:rPr lang="en-US" dirty="0"/>
              <a:t>.</a:t>
            </a:r>
            <a:endParaRPr lang="pl-PL" dirty="0"/>
          </a:p>
          <a:p>
            <a:pPr>
              <a:buNone/>
            </a:pPr>
            <a:endParaRPr lang="pl-PL"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457200"/>
            <a:ext cx="8229600" cy="1143000"/>
          </a:xfrm>
        </p:spPr>
        <p:txBody>
          <a:bodyPr>
            <a:normAutofit fontScale="90000"/>
          </a:bodyPr>
          <a:lstStyle/>
          <a:p>
            <a:r>
              <a:rPr lang="en-US" b="1" dirty="0">
                <a:solidFill>
                  <a:schemeClr val="tx2">
                    <a:lumMod val="75000"/>
                  </a:schemeClr>
                </a:solidFill>
                <a:effectLst>
                  <a:outerShdw blurRad="50800" dist="38100" dir="2700000" algn="tl" rotWithShape="0">
                    <a:schemeClr val="bg1">
                      <a:alpha val="40000"/>
                    </a:schemeClr>
                  </a:outerShdw>
                </a:effectLst>
              </a:rPr>
              <a:t>Z </a:t>
            </a:r>
            <a:r>
              <a:rPr lang="en-US" b="1" dirty="0" err="1">
                <a:solidFill>
                  <a:schemeClr val="tx2">
                    <a:lumMod val="75000"/>
                  </a:schemeClr>
                </a:solidFill>
                <a:effectLst>
                  <a:outerShdw blurRad="50800" dist="38100" dir="2700000" algn="tl" rotWithShape="0">
                    <a:schemeClr val="bg1">
                      <a:alpha val="40000"/>
                    </a:schemeClr>
                  </a:outerShdw>
                </a:effectLst>
              </a:rPr>
              <a:t>drugą</a:t>
            </a:r>
            <a:r>
              <a:rPr lang="en-US" b="1" dirty="0">
                <a:solidFill>
                  <a:schemeClr val="tx2">
                    <a:lumMod val="75000"/>
                  </a:schemeClr>
                </a:solidFill>
                <a:effectLst>
                  <a:outerShdw blurRad="50800" dist="38100" dir="2700000" algn="tl" rotWithShape="0">
                    <a:schemeClr val="bg1">
                      <a:alpha val="40000"/>
                    </a:schemeClr>
                  </a:outerShdw>
                </a:effectLst>
              </a:rPr>
              <a:t> </a:t>
            </a:r>
            <a:r>
              <a:rPr lang="en-US" b="1" dirty="0" err="1">
                <a:solidFill>
                  <a:schemeClr val="tx2">
                    <a:lumMod val="75000"/>
                  </a:schemeClr>
                </a:solidFill>
                <a:effectLst>
                  <a:outerShdw blurRad="50800" dist="38100" dir="2700000" algn="tl" rotWithShape="0">
                    <a:schemeClr val="bg1">
                      <a:alpha val="40000"/>
                    </a:schemeClr>
                  </a:outerShdw>
                </a:effectLst>
              </a:rPr>
              <a:t>zmianą</a:t>
            </a:r>
            <a:r>
              <a:rPr lang="en-US" b="1" dirty="0">
                <a:solidFill>
                  <a:schemeClr val="tx2">
                    <a:lumMod val="75000"/>
                  </a:schemeClr>
                </a:solidFill>
                <a:effectLst>
                  <a:outerShdw blurRad="50800" dist="38100" dir="2700000" algn="tl" rotWithShape="0">
                    <a:schemeClr val="bg1">
                      <a:alpha val="40000"/>
                    </a:schemeClr>
                  </a:outerShdw>
                </a:effectLst>
              </a:rPr>
              <a:t> </a:t>
            </a:r>
            <a:r>
              <a:rPr lang="en-US" b="1" dirty="0" err="1">
                <a:solidFill>
                  <a:schemeClr val="tx2">
                    <a:lumMod val="75000"/>
                  </a:schemeClr>
                </a:solidFill>
                <a:effectLst>
                  <a:outerShdw blurRad="50800" dist="38100" dir="2700000" algn="tl" rotWithShape="0">
                    <a:schemeClr val="bg1">
                      <a:alpha val="40000"/>
                    </a:schemeClr>
                  </a:outerShdw>
                </a:effectLst>
              </a:rPr>
              <a:t>związane</a:t>
            </a:r>
            <a:r>
              <a:rPr lang="en-US" b="1" dirty="0">
                <a:solidFill>
                  <a:schemeClr val="tx2">
                    <a:lumMod val="75000"/>
                  </a:schemeClr>
                </a:solidFill>
                <a:effectLst>
                  <a:outerShdw blurRad="50800" dist="38100" dir="2700000" algn="tl" rotWithShape="0">
                    <a:schemeClr val="bg1">
                      <a:alpha val="40000"/>
                    </a:schemeClr>
                  </a:outerShdw>
                </a:effectLst>
              </a:rPr>
              <a:t> </a:t>
            </a:r>
            <a:r>
              <a:rPr lang="en-US" b="1" dirty="0" err="1">
                <a:solidFill>
                  <a:schemeClr val="tx2">
                    <a:lumMod val="75000"/>
                  </a:schemeClr>
                </a:solidFill>
                <a:effectLst>
                  <a:outerShdw blurRad="50800" dist="38100" dir="2700000" algn="tl" rotWithShape="0">
                    <a:schemeClr val="bg1">
                      <a:alpha val="40000"/>
                    </a:schemeClr>
                  </a:outerShdw>
                </a:effectLst>
              </a:rPr>
              <a:t>są</a:t>
            </a:r>
            <a:r>
              <a:rPr lang="en-US" b="1" dirty="0">
                <a:solidFill>
                  <a:schemeClr val="tx2">
                    <a:lumMod val="75000"/>
                  </a:schemeClr>
                </a:solidFill>
                <a:effectLst>
                  <a:outerShdw blurRad="50800" dist="38100" dir="2700000" algn="tl" rotWithShape="0">
                    <a:schemeClr val="bg1">
                      <a:alpha val="40000"/>
                    </a:schemeClr>
                  </a:outerShdw>
                </a:effectLst>
              </a:rPr>
              <a:t> </a:t>
            </a:r>
            <a:r>
              <a:rPr lang="en-US" b="1" dirty="0" err="1">
                <a:solidFill>
                  <a:schemeClr val="tx2">
                    <a:lumMod val="75000"/>
                  </a:schemeClr>
                </a:solidFill>
                <a:effectLst>
                  <a:outerShdw blurRad="50800" dist="38100" dir="2700000" algn="tl" rotWithShape="0">
                    <a:schemeClr val="bg1">
                      <a:alpha val="40000"/>
                    </a:schemeClr>
                  </a:outerShdw>
                </a:effectLst>
              </a:rPr>
              <a:t>depozyty</a:t>
            </a:r>
            <a:r>
              <a:rPr lang="en-US" b="1" dirty="0">
                <a:solidFill>
                  <a:schemeClr val="tx2">
                    <a:lumMod val="75000"/>
                  </a:schemeClr>
                </a:solidFill>
                <a:effectLst>
                  <a:outerShdw blurRad="50800" dist="38100" dir="2700000" algn="tl" rotWithShape="0">
                    <a:schemeClr val="bg1">
                      <a:alpha val="40000"/>
                    </a:schemeClr>
                  </a:outerShdw>
                </a:effectLst>
              </a:rPr>
              <a:t>:</a:t>
            </a:r>
            <a:r>
              <a:rPr lang="pl-PL" b="1" dirty="0">
                <a:solidFill>
                  <a:schemeClr val="tx2">
                    <a:lumMod val="75000"/>
                  </a:schemeClr>
                </a:solidFill>
                <a:effectLst>
                  <a:outerShdw blurRad="50800" dist="38100" dir="2700000" algn="tl" rotWithShape="0">
                    <a:schemeClr val="bg1">
                      <a:alpha val="40000"/>
                    </a:schemeClr>
                  </a:outerShdw>
                </a:effectLst>
              </a:rPr>
              <a:t/>
            </a:r>
            <a:br>
              <a:rPr lang="pl-PL" b="1" dirty="0">
                <a:solidFill>
                  <a:schemeClr val="tx2">
                    <a:lumMod val="75000"/>
                  </a:schemeClr>
                </a:solidFill>
                <a:effectLst>
                  <a:outerShdw blurRad="50800" dist="38100" dir="2700000" algn="tl" rotWithShape="0">
                    <a:schemeClr val="bg1">
                      <a:alpha val="40000"/>
                    </a:schemeClr>
                  </a:outerShdw>
                </a:effectLst>
              </a:rPr>
            </a:br>
            <a:endParaRPr lang="pl-PL" b="1" dirty="0">
              <a:solidFill>
                <a:schemeClr val="tx2">
                  <a:lumMod val="75000"/>
                </a:schemeClr>
              </a:solidFill>
              <a:effectLst>
                <a:outerShdw blurRad="50800" dist="38100" dir="2700000" algn="tl" rotWithShape="0">
                  <a:schemeClr val="bg1">
                    <a:alpha val="40000"/>
                  </a:schemeClr>
                </a:outerShdw>
              </a:effectLst>
            </a:endParaRPr>
          </a:p>
        </p:txBody>
      </p:sp>
      <p:sp>
        <p:nvSpPr>
          <p:cNvPr id="3" name="Symbol zastępczy zawartości 2"/>
          <p:cNvSpPr>
            <a:spLocks noGrp="1"/>
          </p:cNvSpPr>
          <p:nvPr>
            <p:ph idx="1"/>
          </p:nvPr>
        </p:nvSpPr>
        <p:spPr/>
        <p:txBody>
          <a:bodyPr>
            <a:normAutofit fontScale="85000" lnSpcReduction="20000"/>
          </a:bodyPr>
          <a:lstStyle/>
          <a:p>
            <a:r>
              <a:rPr lang="en-US" dirty="0"/>
              <a:t> </a:t>
            </a:r>
            <a:r>
              <a:rPr lang="en-US" dirty="0" err="1"/>
              <a:t>dla</a:t>
            </a:r>
            <a:r>
              <a:rPr lang="en-US" dirty="0"/>
              <a:t> </a:t>
            </a:r>
            <a:r>
              <a:rPr lang="en-US" dirty="0" err="1"/>
              <a:t>których</a:t>
            </a:r>
            <a:r>
              <a:rPr lang="en-US" dirty="0"/>
              <a:t> </a:t>
            </a:r>
            <a:r>
              <a:rPr lang="en-US" dirty="0" err="1"/>
              <a:t>nie</a:t>
            </a:r>
            <a:r>
              <a:rPr lang="en-US" dirty="0"/>
              <a:t> </a:t>
            </a:r>
            <a:r>
              <a:rPr lang="en-US" dirty="0" err="1"/>
              <a:t>został</a:t>
            </a:r>
            <a:r>
              <a:rPr lang="en-US" dirty="0"/>
              <a:t> </a:t>
            </a:r>
            <a:r>
              <a:rPr lang="en-US" dirty="0" err="1"/>
              <a:t>określony</a:t>
            </a:r>
            <a:r>
              <a:rPr lang="en-US" dirty="0"/>
              <a:t> w </a:t>
            </a:r>
            <a:r>
              <a:rPr lang="en-US" dirty="0" err="1"/>
              <a:t>umowie</a:t>
            </a:r>
            <a:r>
              <a:rPr lang="en-US" dirty="0"/>
              <a:t> </a:t>
            </a:r>
            <a:r>
              <a:rPr lang="en-US" dirty="0" err="1"/>
              <a:t>żaden</a:t>
            </a:r>
            <a:r>
              <a:rPr lang="en-US" dirty="0"/>
              <a:t> </a:t>
            </a:r>
            <a:r>
              <a:rPr lang="en-US" dirty="0" err="1"/>
              <a:t>termin</a:t>
            </a:r>
            <a:r>
              <a:rPr lang="en-US" dirty="0"/>
              <a:t>,</a:t>
            </a:r>
            <a:endParaRPr lang="pl-PL" dirty="0"/>
          </a:p>
          <a:p>
            <a:r>
              <a:rPr lang="en-US" dirty="0"/>
              <a:t> </a:t>
            </a:r>
            <a:r>
              <a:rPr lang="en-US" dirty="0" err="1"/>
              <a:t>możliwa</a:t>
            </a:r>
            <a:r>
              <a:rPr lang="en-US" dirty="0"/>
              <a:t> jest </a:t>
            </a:r>
            <a:r>
              <a:rPr lang="en-US" dirty="0" err="1"/>
              <a:t>wypłata</a:t>
            </a:r>
            <a:r>
              <a:rPr lang="en-US" dirty="0"/>
              <a:t> </a:t>
            </a:r>
            <a:r>
              <a:rPr lang="en-US" dirty="0" err="1"/>
              <a:t>całości</a:t>
            </a:r>
            <a:r>
              <a:rPr lang="en-US" dirty="0"/>
              <a:t> </a:t>
            </a:r>
            <a:r>
              <a:rPr lang="en-US" dirty="0" err="1"/>
              <a:t>lub</a:t>
            </a:r>
            <a:r>
              <a:rPr lang="en-US" dirty="0"/>
              <a:t> </a:t>
            </a:r>
            <a:r>
              <a:rPr lang="en-US" dirty="0" err="1"/>
              <a:t>części</a:t>
            </a:r>
            <a:r>
              <a:rPr lang="en-US" dirty="0"/>
              <a:t> </a:t>
            </a:r>
            <a:r>
              <a:rPr lang="en-US" dirty="0" err="1"/>
              <a:t>środków</a:t>
            </a:r>
            <a:r>
              <a:rPr lang="en-US" dirty="0"/>
              <a:t> </a:t>
            </a:r>
            <a:r>
              <a:rPr lang="en-US" dirty="0" err="1"/>
              <a:t>na</a:t>
            </a:r>
            <a:r>
              <a:rPr lang="en-US" dirty="0"/>
              <a:t> </a:t>
            </a:r>
            <a:r>
              <a:rPr lang="en-US" dirty="0" err="1"/>
              <a:t>każde</a:t>
            </a:r>
            <a:r>
              <a:rPr lang="en-US" dirty="0"/>
              <a:t> </a:t>
            </a:r>
            <a:r>
              <a:rPr lang="en-US" dirty="0" err="1"/>
              <a:t>żądanie</a:t>
            </a:r>
            <a:r>
              <a:rPr lang="en-US" dirty="0"/>
              <a:t> </a:t>
            </a:r>
            <a:r>
              <a:rPr lang="en-US" dirty="0" err="1"/>
              <a:t>bez</a:t>
            </a:r>
            <a:r>
              <a:rPr lang="en-US" dirty="0"/>
              <a:t> </a:t>
            </a:r>
            <a:r>
              <a:rPr lang="en-US" dirty="0" err="1"/>
              <a:t>utraty</a:t>
            </a:r>
            <a:r>
              <a:rPr lang="pl-PL" dirty="0"/>
              <a:t> </a:t>
            </a:r>
            <a:r>
              <a:rPr lang="en-US" dirty="0" err="1"/>
              <a:t>należnych</a:t>
            </a:r>
            <a:r>
              <a:rPr lang="en-US" dirty="0"/>
              <a:t> </a:t>
            </a:r>
            <a:r>
              <a:rPr lang="en-US" dirty="0" err="1"/>
              <a:t>odsetek</a:t>
            </a:r>
            <a:r>
              <a:rPr lang="en-US" dirty="0"/>
              <a:t>,</a:t>
            </a:r>
            <a:endParaRPr lang="pl-PL" dirty="0"/>
          </a:p>
          <a:p>
            <a:r>
              <a:rPr lang="en-US" dirty="0"/>
              <a:t> </a:t>
            </a:r>
            <a:r>
              <a:rPr lang="en-US" dirty="0" err="1"/>
              <a:t>najczęściej</a:t>
            </a:r>
            <a:r>
              <a:rPr lang="en-US" dirty="0"/>
              <a:t> </a:t>
            </a:r>
            <a:r>
              <a:rPr lang="en-US" dirty="0" err="1"/>
              <a:t>pobierana</a:t>
            </a:r>
            <a:r>
              <a:rPr lang="en-US" dirty="0"/>
              <a:t> jest </a:t>
            </a:r>
            <a:r>
              <a:rPr lang="en-US" dirty="0" err="1"/>
              <a:t>jedynie</a:t>
            </a:r>
            <a:r>
              <a:rPr lang="en-US" dirty="0"/>
              <a:t> </a:t>
            </a:r>
            <a:r>
              <a:rPr lang="en-US" dirty="0" err="1"/>
              <a:t>niewielka</a:t>
            </a:r>
            <a:r>
              <a:rPr lang="en-US" dirty="0"/>
              <a:t> </a:t>
            </a:r>
            <a:r>
              <a:rPr lang="en-US" dirty="0" err="1"/>
              <a:t>opłata</a:t>
            </a:r>
            <a:r>
              <a:rPr lang="en-US" dirty="0"/>
              <a:t> </a:t>
            </a:r>
            <a:r>
              <a:rPr lang="en-US" dirty="0" err="1"/>
              <a:t>za</a:t>
            </a:r>
            <a:r>
              <a:rPr lang="en-US" dirty="0"/>
              <a:t> </a:t>
            </a:r>
            <a:r>
              <a:rPr lang="en-US" dirty="0" err="1"/>
              <a:t>więcej</a:t>
            </a:r>
            <a:r>
              <a:rPr lang="en-US" dirty="0"/>
              <a:t> </a:t>
            </a:r>
            <a:r>
              <a:rPr lang="en-US" dirty="0" err="1"/>
              <a:t>niż</a:t>
            </a:r>
            <a:r>
              <a:rPr lang="en-US" dirty="0"/>
              <a:t> </a:t>
            </a:r>
            <a:r>
              <a:rPr lang="en-US" dirty="0" err="1"/>
              <a:t>jedną</a:t>
            </a:r>
            <a:r>
              <a:rPr lang="en-US" dirty="0"/>
              <a:t> </a:t>
            </a:r>
            <a:r>
              <a:rPr lang="en-US" dirty="0" err="1"/>
              <a:t>wypłatę</a:t>
            </a:r>
            <a:r>
              <a:rPr lang="en-US" dirty="0"/>
              <a:t> w</a:t>
            </a:r>
            <a:r>
              <a:rPr lang="pl-PL" dirty="0"/>
              <a:t> </a:t>
            </a:r>
            <a:r>
              <a:rPr lang="en-US" dirty="0" err="1"/>
              <a:t>miesiącu</a:t>
            </a:r>
            <a:r>
              <a:rPr lang="en-US" dirty="0"/>
              <a:t>,</a:t>
            </a:r>
            <a:endParaRPr lang="pl-PL" dirty="0"/>
          </a:p>
          <a:p>
            <a:r>
              <a:rPr lang="en-US" dirty="0"/>
              <a:t> </a:t>
            </a:r>
            <a:r>
              <a:rPr lang="en-US" dirty="0" err="1"/>
              <a:t>wysokość</a:t>
            </a:r>
            <a:r>
              <a:rPr lang="en-US" dirty="0"/>
              <a:t> </a:t>
            </a:r>
            <a:r>
              <a:rPr lang="en-US" dirty="0" err="1"/>
              <a:t>oprocentowania</a:t>
            </a:r>
            <a:r>
              <a:rPr lang="en-US" dirty="0"/>
              <a:t> </a:t>
            </a:r>
            <a:r>
              <a:rPr lang="en-US" dirty="0" err="1"/>
              <a:t>porównywalna</a:t>
            </a:r>
            <a:r>
              <a:rPr lang="en-US" dirty="0"/>
              <a:t> jest z </a:t>
            </a:r>
            <a:r>
              <a:rPr lang="en-US" dirty="0" err="1"/>
              <a:t>oprocentowaniem</a:t>
            </a:r>
            <a:r>
              <a:rPr lang="en-US" dirty="0"/>
              <a:t> </a:t>
            </a:r>
            <a:r>
              <a:rPr lang="en-US" dirty="0" err="1"/>
              <a:t>depozytów</a:t>
            </a:r>
            <a:r>
              <a:rPr lang="pl-PL" dirty="0"/>
              <a:t> </a:t>
            </a:r>
            <a:r>
              <a:rPr lang="en-US" dirty="0" err="1"/>
              <a:t>terminowych</a:t>
            </a:r>
            <a:r>
              <a:rPr lang="en-US" dirty="0"/>
              <a:t>.  </a:t>
            </a:r>
            <a:endParaRPr lang="pl-PL" dirty="0"/>
          </a:p>
          <a:p>
            <a:pPr>
              <a:buNone/>
            </a:pPr>
            <a:endParaRPr lang="pl-PL" dirty="0"/>
          </a:p>
          <a:p>
            <a:pPr>
              <a:buNone/>
            </a:pPr>
            <a:r>
              <a:rPr lang="pl-PL" dirty="0"/>
              <a:t>	</a:t>
            </a:r>
            <a:r>
              <a:rPr lang="en-US" dirty="0" err="1"/>
              <a:t>Depozyty</a:t>
            </a:r>
            <a:r>
              <a:rPr lang="en-US" dirty="0"/>
              <a:t> </a:t>
            </a:r>
            <a:r>
              <a:rPr lang="en-US" dirty="0" err="1"/>
              <a:t>te</a:t>
            </a:r>
            <a:r>
              <a:rPr lang="en-US" dirty="0"/>
              <a:t> </a:t>
            </a:r>
            <a:r>
              <a:rPr lang="en-US" dirty="0" err="1"/>
              <a:t>spełniają</a:t>
            </a:r>
            <a:r>
              <a:rPr lang="en-US" dirty="0"/>
              <a:t> </a:t>
            </a:r>
            <a:r>
              <a:rPr lang="en-US" dirty="0" err="1"/>
              <a:t>kryteria</a:t>
            </a:r>
            <a:r>
              <a:rPr lang="en-US" dirty="0"/>
              <a:t> </a:t>
            </a:r>
            <a:r>
              <a:rPr lang="en-US" dirty="0" err="1"/>
              <a:t>depozytów</a:t>
            </a:r>
            <a:r>
              <a:rPr lang="en-US" dirty="0"/>
              <a:t> </a:t>
            </a:r>
            <a:r>
              <a:rPr lang="en-US" dirty="0" err="1"/>
              <a:t>bieżących</a:t>
            </a:r>
            <a:r>
              <a:rPr lang="en-US" dirty="0"/>
              <a:t> </a:t>
            </a:r>
            <a:r>
              <a:rPr lang="en-US" dirty="0" err="1"/>
              <a:t>i</a:t>
            </a:r>
            <a:r>
              <a:rPr lang="en-US" dirty="0"/>
              <a:t> </a:t>
            </a:r>
            <a:r>
              <a:rPr lang="en-US" dirty="0" err="1"/>
              <a:t>powinny</a:t>
            </a:r>
            <a:r>
              <a:rPr lang="en-US" dirty="0"/>
              <a:t> </a:t>
            </a:r>
            <a:r>
              <a:rPr lang="en-US" dirty="0" err="1"/>
              <a:t>być</a:t>
            </a:r>
            <a:r>
              <a:rPr lang="en-US" dirty="0"/>
              <a:t> </a:t>
            </a:r>
            <a:r>
              <a:rPr lang="en-US" dirty="0" err="1"/>
              <a:t>zaliczane</a:t>
            </a:r>
            <a:r>
              <a:rPr lang="en-US" dirty="0"/>
              <a:t> do M3. </a:t>
            </a:r>
            <a:endParaRPr lang="pl-PL" dirty="0"/>
          </a:p>
          <a:p>
            <a:pPr>
              <a:buNone/>
            </a:pPr>
            <a:endParaRPr lang="pl-PL"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z="4000" b="1" dirty="0">
                <a:solidFill>
                  <a:schemeClr val="tx2">
                    <a:lumMod val="75000"/>
                  </a:schemeClr>
                </a:solidFill>
                <a:effectLst>
                  <a:outerShdw blurRad="50800" dist="38100" dir="2700000" algn="tl" rotWithShape="0">
                    <a:schemeClr val="bg1">
                      <a:alpha val="40000"/>
                    </a:schemeClr>
                  </a:outerShdw>
                </a:effectLst>
              </a:rPr>
              <a:t>Uwaga</a:t>
            </a:r>
          </a:p>
        </p:txBody>
      </p:sp>
      <p:sp>
        <p:nvSpPr>
          <p:cNvPr id="3" name="Symbol zastępczy zawartości 2"/>
          <p:cNvSpPr>
            <a:spLocks noGrp="1"/>
          </p:cNvSpPr>
          <p:nvPr>
            <p:ph idx="1"/>
          </p:nvPr>
        </p:nvSpPr>
        <p:spPr/>
        <p:txBody>
          <a:bodyPr>
            <a:normAutofit fontScale="92500" lnSpcReduction="10000"/>
          </a:bodyPr>
          <a:lstStyle/>
          <a:p>
            <a:pPr>
              <a:buNone/>
            </a:pPr>
            <a:r>
              <a:rPr lang="pl-PL" dirty="0"/>
              <a:t>	W związku ze zmianą sposobu publikacji przez Narodowy Bank Polski danych dotyczących statystyki zobowiązań monetarnych instytucji finansowych zmianie uległ sposób wyliczania indeksów </a:t>
            </a:r>
            <a:r>
              <a:rPr lang="pl-PL" dirty="0" err="1"/>
              <a:t>Divisia</a:t>
            </a:r>
            <a:r>
              <a:rPr lang="pl-PL" dirty="0"/>
              <a:t>. Wartości poszczególnych indeksów </a:t>
            </a:r>
            <a:r>
              <a:rPr lang="pl-PL" dirty="0" err="1"/>
              <a:t>Divisia</a:t>
            </a:r>
            <a:r>
              <a:rPr lang="pl-PL" dirty="0"/>
              <a:t> zostały zrewidowane wstecz od marca 2002 r. Szczegółowe informacje zostały umieszczone w pliku Konstrukcja indeksów </a:t>
            </a:r>
            <a:r>
              <a:rPr lang="pl-PL" dirty="0" err="1"/>
              <a:t>Divisia</a:t>
            </a:r>
            <a:r>
              <a:rPr lang="pl-PL" dirty="0"/>
              <a:t>. Plik aktualizowany jest raz na kwartał z uzupełnieniem danych miesięcznych wstecz.</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a:solidFill>
                  <a:schemeClr val="tx2">
                    <a:lumMod val="75000"/>
                  </a:schemeClr>
                </a:solidFill>
                <a:effectLst>
                  <a:outerShdw blurRad="50800" dist="38100" dir="2700000" algn="tl" rotWithShape="0">
                    <a:schemeClr val="bg1">
                      <a:alpha val="40000"/>
                    </a:schemeClr>
                  </a:outerShdw>
                </a:effectLst>
              </a:rPr>
              <a:t>Funkcje społeczne pieniądza </a:t>
            </a:r>
          </a:p>
        </p:txBody>
      </p:sp>
      <p:sp>
        <p:nvSpPr>
          <p:cNvPr id="4" name="Symbol zastępczy zawartości 3"/>
          <p:cNvSpPr>
            <a:spLocks noGrp="1"/>
          </p:cNvSpPr>
          <p:nvPr>
            <p:ph idx="1"/>
          </p:nvPr>
        </p:nvSpPr>
        <p:spPr/>
        <p:txBody>
          <a:bodyPr/>
          <a:lstStyle/>
          <a:p>
            <a:r>
              <a:rPr lang="pl-PL" dirty="0"/>
              <a:t>Zachowawcza</a:t>
            </a:r>
          </a:p>
          <a:p>
            <a:r>
              <a:rPr lang="pl-PL" dirty="0"/>
              <a:t>Motywacyjna</a:t>
            </a:r>
          </a:p>
          <a:p>
            <a:r>
              <a:rPr lang="pl-PL" dirty="0"/>
              <a:t>Informacyjna</a:t>
            </a:r>
          </a:p>
          <a:p>
            <a:r>
              <a:rPr lang="pl-PL" dirty="0"/>
              <a:t>Dezintegracyjna</a:t>
            </a:r>
          </a:p>
          <a:p>
            <a:r>
              <a:rPr lang="pl-PL" dirty="0"/>
              <a:t>Integrująco – instytucyjna </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a:solidFill>
                  <a:schemeClr val="tx2">
                    <a:lumMod val="75000"/>
                  </a:schemeClr>
                </a:solidFill>
                <a:effectLst>
                  <a:outerShdw blurRad="50800" dist="38100" dir="2700000" algn="tl" rotWithShape="0">
                    <a:schemeClr val="bg1">
                      <a:alpha val="40000"/>
                    </a:schemeClr>
                  </a:outerShdw>
                </a:effectLst>
              </a:rPr>
              <a:t>Podstawowe rodzaje pieniądza:</a:t>
            </a:r>
            <a:r>
              <a:rPr lang="pl-PL" sz="4000" b="1" dirty="0">
                <a:solidFill>
                  <a:schemeClr val="tx2">
                    <a:lumMod val="75000"/>
                  </a:schemeClr>
                </a:solidFill>
                <a:effectLst>
                  <a:outerShdw blurRad="50800" dist="38100" dir="2700000" algn="tl" rotWithShape="0">
                    <a:schemeClr val="bg1">
                      <a:alpha val="40000"/>
                    </a:schemeClr>
                  </a:outerShdw>
                </a:effectLst>
              </a:rPr>
              <a:t/>
            </a:r>
            <a:br>
              <a:rPr lang="pl-PL" sz="4000" b="1" dirty="0">
                <a:solidFill>
                  <a:schemeClr val="tx2">
                    <a:lumMod val="75000"/>
                  </a:schemeClr>
                </a:solidFill>
                <a:effectLst>
                  <a:outerShdw blurRad="50800" dist="38100" dir="2700000" algn="tl" rotWithShape="0">
                    <a:schemeClr val="bg1">
                      <a:alpha val="40000"/>
                    </a:schemeClr>
                  </a:outerShdw>
                </a:effectLst>
              </a:rPr>
            </a:br>
            <a:endParaRPr lang="pl-PL" sz="4000" b="1" dirty="0">
              <a:solidFill>
                <a:schemeClr val="tx2">
                  <a:lumMod val="75000"/>
                </a:schemeClr>
              </a:solidFill>
              <a:effectLst>
                <a:outerShdw blurRad="50800" dist="38100" dir="2700000" algn="tl" rotWithShape="0">
                  <a:schemeClr val="bg1">
                    <a:alpha val="40000"/>
                  </a:schemeClr>
                </a:outerShdw>
              </a:effectLst>
            </a:endParaRPr>
          </a:p>
        </p:txBody>
      </p:sp>
      <p:sp>
        <p:nvSpPr>
          <p:cNvPr id="3" name="Symbol zastępczy zawartości 2"/>
          <p:cNvSpPr>
            <a:spLocks noGrp="1"/>
          </p:cNvSpPr>
          <p:nvPr>
            <p:ph idx="1"/>
          </p:nvPr>
        </p:nvSpPr>
        <p:spPr/>
        <p:txBody>
          <a:bodyPr>
            <a:normAutofit fontScale="62500" lnSpcReduction="20000"/>
          </a:bodyPr>
          <a:lstStyle/>
          <a:p>
            <a:pPr>
              <a:buNone/>
            </a:pPr>
            <a:r>
              <a:rPr lang="pl-PL" dirty="0"/>
              <a:t>	 </a:t>
            </a:r>
            <a:r>
              <a:rPr lang="pl-PL" b="1" dirty="0">
                <a:effectLst>
                  <a:outerShdw blurRad="50800" dist="38100" dir="2700000" algn="tl" rotWithShape="0">
                    <a:schemeClr val="bg1">
                      <a:alpha val="40000"/>
                    </a:schemeClr>
                  </a:outerShdw>
                </a:effectLst>
              </a:rPr>
              <a:t>Gotówkowy:</a:t>
            </a:r>
          </a:p>
          <a:p>
            <a:pPr lvl="0"/>
            <a:r>
              <a:rPr lang="pl-PL" dirty="0"/>
              <a:t>pełnowartościowy (kruszcowy),</a:t>
            </a:r>
          </a:p>
          <a:p>
            <a:pPr lvl="0"/>
            <a:r>
              <a:rPr lang="pl-PL" dirty="0"/>
              <a:t>papierowy (banknoty),</a:t>
            </a:r>
          </a:p>
          <a:p>
            <a:pPr lvl="0"/>
            <a:r>
              <a:rPr lang="pl-PL" dirty="0"/>
              <a:t>metalowy (monety).</a:t>
            </a:r>
          </a:p>
          <a:p>
            <a:pPr marL="0" indent="0">
              <a:buNone/>
            </a:pPr>
            <a:endParaRPr lang="pl-PL" dirty="0"/>
          </a:p>
          <a:p>
            <a:pPr>
              <a:buNone/>
            </a:pPr>
            <a:r>
              <a:rPr lang="pl-PL" dirty="0"/>
              <a:t>	</a:t>
            </a:r>
            <a:r>
              <a:rPr lang="pl-PL" b="1" dirty="0">
                <a:effectLst>
                  <a:outerShdw blurRad="50800" dist="38100" dir="2700000" algn="tl" rotWithShape="0">
                    <a:schemeClr val="bg1">
                      <a:alpha val="40000"/>
                    </a:schemeClr>
                  </a:outerShdw>
                </a:effectLst>
              </a:rPr>
              <a:t>Rozrachunkowy (bezgotówkowy):</a:t>
            </a:r>
          </a:p>
          <a:p>
            <a:pPr lvl="0"/>
            <a:r>
              <a:rPr lang="pl-PL" dirty="0"/>
              <a:t>elektroniczny,</a:t>
            </a:r>
          </a:p>
          <a:p>
            <a:pPr marL="0" lvl="0" indent="0">
              <a:buNone/>
            </a:pPr>
            <a:r>
              <a:rPr lang="pl-PL" dirty="0"/>
              <a:t>	- karty debetowe</a:t>
            </a:r>
          </a:p>
          <a:p>
            <a:pPr marL="0" lvl="0" indent="0">
              <a:buNone/>
            </a:pPr>
            <a:r>
              <a:rPr lang="pl-PL" dirty="0"/>
              <a:t>	- karty kredytowe</a:t>
            </a:r>
          </a:p>
          <a:p>
            <a:pPr marL="0" lvl="0" indent="0">
              <a:buNone/>
            </a:pPr>
            <a:r>
              <a:rPr lang="pl-PL" dirty="0"/>
              <a:t>	- karty przedpłacone np.: podarunkowe, podróżne</a:t>
            </a:r>
          </a:p>
          <a:p>
            <a:pPr lvl="0"/>
            <a:r>
              <a:rPr lang="pl-PL" dirty="0"/>
              <a:t>czeki,</a:t>
            </a:r>
          </a:p>
          <a:p>
            <a:pPr lvl="0"/>
            <a:r>
              <a:rPr lang="pl-PL" dirty="0"/>
              <a:t>weksle,</a:t>
            </a:r>
          </a:p>
          <a:p>
            <a:pPr lvl="0"/>
            <a:r>
              <a:rPr lang="pl-PL" dirty="0"/>
              <a:t>obligacje,</a:t>
            </a:r>
          </a:p>
          <a:p>
            <a:pPr lvl="0"/>
            <a:r>
              <a:rPr lang="pl-PL" dirty="0"/>
              <a:t>waluty wirtualne.</a:t>
            </a:r>
          </a:p>
          <a:p>
            <a:pPr>
              <a:buNone/>
            </a:pPr>
            <a:endParaRPr lang="pl-PL"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457200"/>
            <a:ext cx="8229600" cy="1143000"/>
          </a:xfrm>
        </p:spPr>
        <p:txBody>
          <a:bodyPr>
            <a:normAutofit fontScale="90000"/>
          </a:bodyPr>
          <a:lstStyle/>
          <a:p>
            <a:r>
              <a:rPr lang="pl-PL" b="1" dirty="0">
                <a:solidFill>
                  <a:schemeClr val="tx2">
                    <a:lumMod val="75000"/>
                  </a:schemeClr>
                </a:solidFill>
                <a:effectLst>
                  <a:outerShdw blurRad="50800" dist="38100" dir="2700000" algn="tl" rotWithShape="0">
                    <a:schemeClr val="bg1">
                      <a:alpha val="40000"/>
                    </a:schemeClr>
                  </a:outerShdw>
                </a:effectLst>
              </a:rPr>
              <a:t>Pieniądz kruszcowy</a:t>
            </a:r>
            <a:r>
              <a:rPr lang="pl-PL" dirty="0"/>
              <a:t/>
            </a:r>
            <a:br>
              <a:rPr lang="pl-PL" dirty="0"/>
            </a:br>
            <a:endParaRPr lang="pl-PL" dirty="0"/>
          </a:p>
        </p:txBody>
      </p:sp>
      <p:sp>
        <p:nvSpPr>
          <p:cNvPr id="3" name="Symbol zastępczy zawartości 2"/>
          <p:cNvSpPr>
            <a:spLocks noGrp="1"/>
          </p:cNvSpPr>
          <p:nvPr>
            <p:ph idx="1"/>
          </p:nvPr>
        </p:nvSpPr>
        <p:spPr/>
        <p:txBody>
          <a:bodyPr/>
          <a:lstStyle/>
          <a:p>
            <a:pPr>
              <a:buNone/>
            </a:pPr>
            <a:r>
              <a:rPr lang="pl-PL" dirty="0"/>
              <a:t>	 Był odpowiedzią na zapotrzebowanie, jakie powstało w epoce wymiany barterowej, na przedmiot mający wartość samą w sobie pozwalający zaoszczędzić towar, czas i usprawnić wymianę handlową. Kolebką pieniądza kruszcowego była Mezopotamia, gdzie w III tysiącleciu p.n.e., ze względu na potrzebę zapisu należności podatkowych liczonych w zbożu, powstało pismo klinowe.</a:t>
            </a:r>
          </a:p>
          <a:p>
            <a:pPr>
              <a:buNone/>
            </a:pPr>
            <a:endParaRPr lang="pl-PL"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29" y="435071"/>
            <a:ext cx="8229600" cy="1143000"/>
          </a:xfrm>
        </p:spPr>
        <p:txBody>
          <a:bodyPr>
            <a:normAutofit fontScale="90000"/>
          </a:bodyPr>
          <a:lstStyle/>
          <a:p>
            <a:r>
              <a:rPr lang="pl-PL" b="1" dirty="0">
                <a:solidFill>
                  <a:schemeClr val="tx2">
                    <a:lumMod val="75000"/>
                  </a:schemeClr>
                </a:solidFill>
                <a:effectLst>
                  <a:outerShdw blurRad="50800" dist="38100" dir="2700000" algn="tl" rotWithShape="0">
                    <a:schemeClr val="bg1">
                      <a:alpha val="40000"/>
                    </a:schemeClr>
                  </a:outerShdw>
                </a:effectLst>
              </a:rPr>
              <a:t>Pieniądz bezgotówkowy elektroniczny</a:t>
            </a:r>
            <a:r>
              <a:rPr lang="pl-PL" dirty="0"/>
              <a:t/>
            </a:r>
            <a:br>
              <a:rPr lang="pl-PL" dirty="0"/>
            </a:br>
            <a:endParaRPr lang="pl-PL" dirty="0"/>
          </a:p>
        </p:txBody>
      </p:sp>
      <p:sp>
        <p:nvSpPr>
          <p:cNvPr id="3" name="Symbol zastępczy zawartości 2"/>
          <p:cNvSpPr>
            <a:spLocks noGrp="1"/>
          </p:cNvSpPr>
          <p:nvPr>
            <p:ph idx="1"/>
          </p:nvPr>
        </p:nvSpPr>
        <p:spPr>
          <a:xfrm>
            <a:off x="449781" y="1196752"/>
            <a:ext cx="8229600" cy="4822729"/>
          </a:xfrm>
        </p:spPr>
        <p:txBody>
          <a:bodyPr>
            <a:normAutofit fontScale="25000" lnSpcReduction="20000"/>
          </a:bodyPr>
          <a:lstStyle/>
          <a:p>
            <a:pPr>
              <a:buNone/>
            </a:pPr>
            <a:r>
              <a:rPr lang="pl-PL" dirty="0"/>
              <a:t>	</a:t>
            </a:r>
            <a:r>
              <a:rPr lang="pl-PL" sz="11200" dirty="0"/>
              <a:t> </a:t>
            </a:r>
            <a:r>
              <a:rPr lang="pl-PL" sz="8000" dirty="0"/>
              <a:t>Pieniądz elektroniczny to pojęcie prawne wprowadzone do ustawy z dnia 19 sierpnia 2011 r. o usługach płatniczych w wyniku jej nowelizacji z dnia 12 lipca 2013 r.</a:t>
            </a:r>
          </a:p>
          <a:p>
            <a:pPr>
              <a:buNone/>
            </a:pPr>
            <a:r>
              <a:rPr lang="pl-PL" sz="4900" b="1" dirty="0"/>
              <a:t> </a:t>
            </a:r>
            <a:endParaRPr lang="pl-PL" sz="4900" dirty="0"/>
          </a:p>
          <a:p>
            <a:pPr>
              <a:buNone/>
            </a:pPr>
            <a:r>
              <a:rPr lang="pl-PL" sz="4900" dirty="0"/>
              <a:t>	</a:t>
            </a:r>
            <a:r>
              <a:rPr lang="pl-PL" sz="8000" dirty="0"/>
              <a:t>Zgodnie z art. 2 pkt. 21a </a:t>
            </a:r>
            <a:r>
              <a:rPr lang="pl-PL" sz="8000" b="1" dirty="0"/>
              <a:t>ustawy o usługach płatniczych </a:t>
            </a:r>
            <a:r>
              <a:rPr lang="pl-PL" sz="8000" dirty="0"/>
              <a:t>pieniądz elektroniczny oznacza:</a:t>
            </a:r>
          </a:p>
          <a:p>
            <a:pPr>
              <a:buNone/>
            </a:pPr>
            <a:r>
              <a:rPr lang="pl-PL" sz="8000" i="1" dirty="0"/>
              <a:t>	"wartość pieniężną przechowywaną elektronicznie, w tym magnetycznie, wydawaną, z obowiązkiem jej wykupu, w celu dokonywania transakcji płatniczych, akceptowaną przez podmioty inne niż wyłącznie wydawca pieniądza elektronicznego."</a:t>
            </a:r>
            <a:endParaRPr lang="pl-PL" sz="8000" dirty="0"/>
          </a:p>
          <a:p>
            <a:pPr>
              <a:buNone/>
            </a:pPr>
            <a:r>
              <a:rPr lang="pl-PL" sz="4900" i="1" dirty="0"/>
              <a:t> </a:t>
            </a:r>
            <a:endParaRPr lang="pl-PL" sz="4900" dirty="0"/>
          </a:p>
          <a:p>
            <a:pPr>
              <a:buNone/>
            </a:pPr>
            <a:r>
              <a:rPr lang="pl-PL" sz="4900" dirty="0"/>
              <a:t>	</a:t>
            </a:r>
            <a:r>
              <a:rPr lang="pl-PL" sz="8000" dirty="0"/>
              <a:t>Zgodnie z art. 4 </a:t>
            </a:r>
            <a:r>
              <a:rPr lang="pl-PL" sz="8000" b="1" dirty="0"/>
              <a:t>prawa bankowego </a:t>
            </a:r>
            <a:r>
              <a:rPr lang="pl-PL" sz="8000" dirty="0"/>
              <a:t>pieniądz elektroniczny jest wartością pieniężną stanowiącą elektroniczny odpowiednik znaków pieniężnych, która spełnia łącznie następujące warunki:</a:t>
            </a:r>
            <a:br>
              <a:rPr lang="pl-PL" sz="8000" dirty="0"/>
            </a:br>
            <a:r>
              <a:rPr lang="pl-PL" sz="8000" i="1" dirty="0"/>
              <a:t>a) jest przechowywana na elektronicznych nośnikach informacji,</a:t>
            </a:r>
            <a:br>
              <a:rPr lang="pl-PL" sz="8000" i="1" dirty="0"/>
            </a:br>
            <a:r>
              <a:rPr lang="pl-PL" sz="8000" i="1" dirty="0"/>
              <a:t>b) jest wydawana do dyspozycji na podstawie umowy w zamian za środki pieniężne o nominalnej wartości nie mniejszej niż ta wartość,</a:t>
            </a:r>
            <a:br>
              <a:rPr lang="pl-PL" sz="8000" i="1" dirty="0"/>
            </a:br>
            <a:r>
              <a:rPr lang="pl-PL" sz="8000" i="1" dirty="0"/>
              <a:t>c) jest przyjmowana jako środek płatniczy przez przedsiębiorców innych niż wydający ją do dyspozycji,</a:t>
            </a:r>
            <a:br>
              <a:rPr lang="pl-PL" sz="8000" i="1" dirty="0"/>
            </a:br>
            <a:r>
              <a:rPr lang="pl-PL" sz="8000" i="1" dirty="0"/>
              <a:t>d) na żądanie jest wymieniana przez wydawcę na środki pieniężne,</a:t>
            </a:r>
            <a:br>
              <a:rPr lang="pl-PL" sz="8000" i="1" dirty="0"/>
            </a:br>
            <a:r>
              <a:rPr lang="pl-PL" sz="8000" i="1" dirty="0"/>
              <a:t>e)jest wyrażona w jednostkach pieniężnych.</a:t>
            </a:r>
            <a:r>
              <a:rPr lang="pl-PL" sz="4900" i="1" dirty="0"/>
              <a:t> </a:t>
            </a:r>
            <a:endParaRPr lang="pl-PL" sz="4900" dirty="0"/>
          </a:p>
          <a:p>
            <a:pPr>
              <a:buNone/>
            </a:pPr>
            <a:endParaRPr lang="pl-PL"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z="4000" b="1" dirty="0">
                <a:solidFill>
                  <a:schemeClr val="tx2">
                    <a:lumMod val="75000"/>
                  </a:schemeClr>
                </a:solidFill>
                <a:effectLst>
                  <a:outerShdw blurRad="50800" dist="38100" dir="2700000" algn="tl" rotWithShape="0">
                    <a:schemeClr val="bg1">
                      <a:alpha val="40000"/>
                    </a:schemeClr>
                  </a:outerShdw>
                </a:effectLst>
              </a:rPr>
              <a:t>Czek</a:t>
            </a:r>
          </a:p>
        </p:txBody>
      </p:sp>
      <p:sp>
        <p:nvSpPr>
          <p:cNvPr id="3" name="Symbol zastępczy zawartości 2"/>
          <p:cNvSpPr>
            <a:spLocks noGrp="1"/>
          </p:cNvSpPr>
          <p:nvPr>
            <p:ph idx="1"/>
          </p:nvPr>
        </p:nvSpPr>
        <p:spPr>
          <a:xfrm>
            <a:off x="457200" y="1417638"/>
            <a:ext cx="8229600" cy="4963690"/>
          </a:xfrm>
        </p:spPr>
        <p:txBody>
          <a:bodyPr>
            <a:normAutofit fontScale="32500" lnSpcReduction="20000"/>
          </a:bodyPr>
          <a:lstStyle/>
          <a:p>
            <a:pPr>
              <a:buNone/>
            </a:pPr>
            <a:r>
              <a:rPr lang="pl-PL" sz="4400" dirty="0"/>
              <a:t>	 </a:t>
            </a:r>
            <a:r>
              <a:rPr lang="pl-PL" sz="7400" dirty="0"/>
              <a:t>Papier wartościowy o określonej przez Prawo czekowe z dnia 28 kwietnia 1936r. formie, będący środkiem zapłaty bezgotówkowej.</a:t>
            </a:r>
          </a:p>
          <a:p>
            <a:pPr>
              <a:buNone/>
            </a:pPr>
            <a:r>
              <a:rPr lang="pl-PL" sz="4400" dirty="0"/>
              <a:t> </a:t>
            </a:r>
          </a:p>
          <a:p>
            <a:pPr>
              <a:buNone/>
            </a:pPr>
            <a:r>
              <a:rPr lang="pl-PL" sz="4400" dirty="0"/>
              <a:t>	</a:t>
            </a:r>
            <a:r>
              <a:rPr lang="pl-PL" sz="7400" dirty="0"/>
              <a:t>Elementy niezbędne dla ważności czeku:</a:t>
            </a:r>
          </a:p>
          <a:p>
            <a:pPr>
              <a:buNone/>
            </a:pPr>
            <a:r>
              <a:rPr lang="pl-PL" sz="7400" dirty="0"/>
              <a:t>	- nazwa „czek” w samym tekście dokumentu, w języku w jakim go wystawiono,</a:t>
            </a:r>
          </a:p>
          <a:p>
            <a:pPr>
              <a:buNone/>
            </a:pPr>
            <a:r>
              <a:rPr lang="pl-PL" sz="7400" dirty="0"/>
              <a:t>	- polecenie bezwarunkowe zapłacenia oznaczonej sumy pieniężnej,</a:t>
            </a:r>
          </a:p>
          <a:p>
            <a:pPr>
              <a:buNone/>
            </a:pPr>
            <a:r>
              <a:rPr lang="pl-PL" sz="7400" dirty="0"/>
              <a:t>	- nazwisko osoby, która ma zapłacić – trasata (w czekach wystawionych i płatnych w Polsce jako trasata można wskazać jedynie bank),</a:t>
            </a:r>
          </a:p>
          <a:p>
            <a:pPr>
              <a:buNone/>
            </a:pPr>
            <a:r>
              <a:rPr lang="pl-PL" sz="7400" dirty="0"/>
              <a:t>	- oznaczenie miejsca płatności,</a:t>
            </a:r>
          </a:p>
          <a:p>
            <a:pPr>
              <a:buNone/>
            </a:pPr>
            <a:r>
              <a:rPr lang="pl-PL" sz="7400" dirty="0"/>
              <a:t>	- oznaczenie daty i miejsca wystawienia czeku,</a:t>
            </a:r>
          </a:p>
          <a:p>
            <a:pPr>
              <a:buNone/>
            </a:pPr>
            <a:r>
              <a:rPr lang="pl-PL" sz="7400" dirty="0"/>
              <a:t>	- podpis wystawcy czeku – trasanta.</a:t>
            </a:r>
          </a:p>
          <a:p>
            <a:pPr>
              <a:buNone/>
            </a:pPr>
            <a:endParaRPr lang="pl-PL"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z="4000" b="1" dirty="0">
                <a:solidFill>
                  <a:schemeClr val="tx2">
                    <a:lumMod val="75000"/>
                  </a:schemeClr>
                </a:solidFill>
                <a:effectLst>
                  <a:outerShdw blurRad="50800" dist="38100" dir="2700000" algn="tl" rotWithShape="0">
                    <a:schemeClr val="bg1">
                      <a:alpha val="40000"/>
                    </a:schemeClr>
                  </a:outerShdw>
                </a:effectLst>
              </a:rPr>
              <a:t>Weksel</a:t>
            </a:r>
          </a:p>
        </p:txBody>
      </p:sp>
      <p:sp>
        <p:nvSpPr>
          <p:cNvPr id="3" name="Symbol zastępczy zawartości 2"/>
          <p:cNvSpPr>
            <a:spLocks noGrp="1"/>
          </p:cNvSpPr>
          <p:nvPr>
            <p:ph idx="1"/>
          </p:nvPr>
        </p:nvSpPr>
        <p:spPr/>
        <p:txBody>
          <a:bodyPr/>
          <a:lstStyle/>
          <a:p>
            <a:pPr>
              <a:buNone/>
            </a:pPr>
            <a:r>
              <a:rPr lang="pl-PL" dirty="0"/>
              <a:t>	 Papier wartościowy o określonej przez Prawo wekslowe z dnia 28 kwietnia 1936r. formie, mogący pełnić funkcje kredytowe, płatnicze, gwarancyjne i obiegowe, charakteryzujący się tym, że złożenie na nim podpisu stanowi podstawę i przyczynę zobowiązania wekslowego podpisującego.</a:t>
            </a:r>
          </a:p>
          <a:p>
            <a:pPr>
              <a:buNone/>
            </a:pPr>
            <a:endParaRPr lang="pl-PL"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Autofit/>
          </a:bodyPr>
          <a:lstStyle/>
          <a:p>
            <a:r>
              <a:rPr lang="pl-PL" sz="4000" b="1" dirty="0">
                <a:solidFill>
                  <a:schemeClr val="tx2">
                    <a:lumMod val="75000"/>
                  </a:schemeClr>
                </a:solidFill>
                <a:effectLst>
                  <a:outerShdw blurRad="50800" dist="38100" dir="2700000" algn="tl" rotWithShape="0">
                    <a:schemeClr val="bg1">
                      <a:alpha val="40000"/>
                    </a:schemeClr>
                  </a:outerShdw>
                </a:effectLst>
              </a:rPr>
              <a:t>Elementy weksla trasowanego:</a:t>
            </a:r>
            <a:br>
              <a:rPr lang="pl-PL" sz="4000" b="1" dirty="0">
                <a:solidFill>
                  <a:schemeClr val="tx2">
                    <a:lumMod val="75000"/>
                  </a:schemeClr>
                </a:solidFill>
                <a:effectLst>
                  <a:outerShdw blurRad="50800" dist="38100" dir="2700000" algn="tl" rotWithShape="0">
                    <a:schemeClr val="bg1">
                      <a:alpha val="40000"/>
                    </a:schemeClr>
                  </a:outerShdw>
                </a:effectLst>
              </a:rPr>
            </a:br>
            <a:endParaRPr lang="pl-PL" sz="4000" b="1" dirty="0">
              <a:solidFill>
                <a:schemeClr val="tx2">
                  <a:lumMod val="75000"/>
                </a:schemeClr>
              </a:solidFill>
              <a:effectLst>
                <a:outerShdw blurRad="50800" dist="38100" dir="2700000" algn="tl" rotWithShape="0">
                  <a:schemeClr val="bg1">
                    <a:alpha val="40000"/>
                  </a:schemeClr>
                </a:outerShdw>
              </a:effectLst>
            </a:endParaRPr>
          </a:p>
        </p:txBody>
      </p:sp>
      <p:sp>
        <p:nvSpPr>
          <p:cNvPr id="3" name="Symbol zastępczy zawartości 2"/>
          <p:cNvSpPr>
            <a:spLocks noGrp="1"/>
          </p:cNvSpPr>
          <p:nvPr>
            <p:ph idx="1"/>
          </p:nvPr>
        </p:nvSpPr>
        <p:spPr>
          <a:xfrm>
            <a:off x="457200" y="1417638"/>
            <a:ext cx="8229600" cy="4781128"/>
          </a:xfrm>
        </p:spPr>
        <p:txBody>
          <a:bodyPr>
            <a:normAutofit fontScale="85000" lnSpcReduction="20000"/>
          </a:bodyPr>
          <a:lstStyle/>
          <a:p>
            <a:pPr>
              <a:buNone/>
            </a:pPr>
            <a:r>
              <a:rPr lang="pl-PL" dirty="0"/>
              <a:t>	</a:t>
            </a:r>
            <a:r>
              <a:rPr lang="pl-PL" sz="3500" dirty="0"/>
              <a:t>- nazwa „weksel” w tekście dokumentu, w języku, w jakim go wystawiono,</a:t>
            </a:r>
          </a:p>
          <a:p>
            <a:pPr>
              <a:buNone/>
            </a:pPr>
            <a:r>
              <a:rPr lang="pl-PL" sz="3500" dirty="0"/>
              <a:t>	- bezwarunkowe polecenie zapłacenia oznaczonej sumy pieniężnej,</a:t>
            </a:r>
          </a:p>
          <a:p>
            <a:pPr>
              <a:buNone/>
            </a:pPr>
            <a:r>
              <a:rPr lang="pl-PL" sz="3500" dirty="0"/>
              <a:t>	- nazwisko osoby, która ma zapłacić (trasata),</a:t>
            </a:r>
          </a:p>
          <a:p>
            <a:pPr>
              <a:buNone/>
            </a:pPr>
            <a:r>
              <a:rPr lang="pl-PL" sz="3500" dirty="0"/>
              <a:t>	- oznaczenie terminu płatności,</a:t>
            </a:r>
          </a:p>
          <a:p>
            <a:pPr>
              <a:buNone/>
            </a:pPr>
            <a:r>
              <a:rPr lang="pl-PL" sz="3500" dirty="0"/>
              <a:t>	- oznaczenie miejsca płatności,</a:t>
            </a:r>
          </a:p>
          <a:p>
            <a:pPr>
              <a:buNone/>
            </a:pPr>
            <a:r>
              <a:rPr lang="pl-PL" sz="3500" dirty="0"/>
              <a:t>	- nazwisko osoby, na której rzecz lub na której zlecenie zapłata ma być dokonana,</a:t>
            </a:r>
          </a:p>
          <a:p>
            <a:pPr>
              <a:buNone/>
            </a:pPr>
            <a:r>
              <a:rPr lang="pl-PL" sz="3500" dirty="0"/>
              <a:t>	- oznaczenie daty i miejsca wystawienia weksla,</a:t>
            </a:r>
          </a:p>
          <a:p>
            <a:pPr>
              <a:buNone/>
            </a:pPr>
            <a:r>
              <a:rPr lang="pl-PL" sz="3500" dirty="0"/>
              <a:t>	- podpis wystawcy weksla.</a:t>
            </a:r>
          </a:p>
          <a:p>
            <a:pPr>
              <a:buNone/>
            </a:pPr>
            <a:endParaRPr lang="pl-PL"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Autofit/>
          </a:bodyPr>
          <a:lstStyle/>
          <a:p>
            <a:r>
              <a:rPr lang="pl-PL" sz="4000" b="1" dirty="0">
                <a:solidFill>
                  <a:schemeClr val="tx2">
                    <a:lumMod val="75000"/>
                  </a:schemeClr>
                </a:solidFill>
                <a:effectLst>
                  <a:outerShdw blurRad="50800" dist="38100" dir="2700000" algn="tl" rotWithShape="0">
                    <a:schemeClr val="bg1">
                      <a:alpha val="40000"/>
                    </a:schemeClr>
                  </a:outerShdw>
                </a:effectLst>
              </a:rPr>
              <a:t>Elementy weksla własnego:</a:t>
            </a:r>
            <a:br>
              <a:rPr lang="pl-PL" sz="4000" b="1" dirty="0">
                <a:solidFill>
                  <a:schemeClr val="tx2">
                    <a:lumMod val="75000"/>
                  </a:schemeClr>
                </a:solidFill>
                <a:effectLst>
                  <a:outerShdw blurRad="50800" dist="38100" dir="2700000" algn="tl" rotWithShape="0">
                    <a:schemeClr val="bg1">
                      <a:alpha val="40000"/>
                    </a:schemeClr>
                  </a:outerShdw>
                </a:effectLst>
              </a:rPr>
            </a:br>
            <a:endParaRPr lang="pl-PL" sz="4000" b="1" dirty="0">
              <a:solidFill>
                <a:schemeClr val="tx2">
                  <a:lumMod val="75000"/>
                </a:schemeClr>
              </a:solidFill>
              <a:effectLst>
                <a:outerShdw blurRad="50800" dist="38100" dir="2700000" algn="tl" rotWithShape="0">
                  <a:schemeClr val="bg1">
                    <a:alpha val="40000"/>
                  </a:schemeClr>
                </a:outerShdw>
              </a:effectLst>
            </a:endParaRPr>
          </a:p>
        </p:txBody>
      </p:sp>
      <p:sp>
        <p:nvSpPr>
          <p:cNvPr id="3" name="Symbol zastępczy zawartości 2"/>
          <p:cNvSpPr>
            <a:spLocks noGrp="1"/>
          </p:cNvSpPr>
          <p:nvPr>
            <p:ph idx="1"/>
          </p:nvPr>
        </p:nvSpPr>
        <p:spPr/>
        <p:txBody>
          <a:bodyPr>
            <a:normAutofit fontScale="92500" lnSpcReduction="20000"/>
          </a:bodyPr>
          <a:lstStyle/>
          <a:p>
            <a:pPr>
              <a:buNone/>
            </a:pPr>
            <a:r>
              <a:rPr lang="pl-PL" dirty="0"/>
              <a:t>- nazwa „weksel” w tekście dokumentu, w języku, w jakim go wystawiono,</a:t>
            </a:r>
          </a:p>
          <a:p>
            <a:pPr>
              <a:buNone/>
            </a:pPr>
            <a:r>
              <a:rPr lang="pl-PL" dirty="0"/>
              <a:t>- bezwarunkowe przyrzeczenie zapłacenia oznaczonej sumy pieniężnej,</a:t>
            </a:r>
          </a:p>
          <a:p>
            <a:pPr>
              <a:buNone/>
            </a:pPr>
            <a:r>
              <a:rPr lang="pl-PL" dirty="0"/>
              <a:t>- oznaczenie terminu płatności,</a:t>
            </a:r>
          </a:p>
          <a:p>
            <a:pPr>
              <a:buNone/>
            </a:pPr>
            <a:r>
              <a:rPr lang="pl-PL" dirty="0"/>
              <a:t>- oznaczenie miejsca płatności,</a:t>
            </a:r>
          </a:p>
          <a:p>
            <a:pPr>
              <a:buNone/>
            </a:pPr>
            <a:r>
              <a:rPr lang="pl-PL" dirty="0"/>
              <a:t>- nazwisko osoby, na której rzecz lub na której zlecenie zapłata ma być dokonana,</a:t>
            </a:r>
          </a:p>
          <a:p>
            <a:pPr>
              <a:buNone/>
            </a:pPr>
            <a:r>
              <a:rPr lang="pl-PL" dirty="0"/>
              <a:t>- oznaczenie daty i miejsca wystawienia weksla,</a:t>
            </a:r>
          </a:p>
          <a:p>
            <a:pPr>
              <a:buNone/>
            </a:pPr>
            <a:r>
              <a:rPr lang="pl-PL" dirty="0"/>
              <a:t>- podpis wystawcy weksla.</a:t>
            </a:r>
          </a:p>
          <a:p>
            <a:endParaRPr lang="pl-PL"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a:solidFill>
                  <a:schemeClr val="tx2">
                    <a:lumMod val="75000"/>
                  </a:schemeClr>
                </a:solidFill>
                <a:effectLst>
                  <a:outerShdw blurRad="50800" dist="38100" dir="2700000" algn="tl" rotWithShape="0">
                    <a:schemeClr val="bg1">
                      <a:alpha val="40000"/>
                    </a:schemeClr>
                  </a:outerShdw>
                </a:effectLst>
              </a:rPr>
              <a:t>Obligacja</a:t>
            </a:r>
            <a:r>
              <a:rPr lang="pl-PL" dirty="0"/>
              <a:t/>
            </a:r>
            <a:br>
              <a:rPr lang="pl-PL" dirty="0"/>
            </a:br>
            <a:endParaRPr lang="pl-PL" dirty="0"/>
          </a:p>
        </p:txBody>
      </p:sp>
      <p:sp>
        <p:nvSpPr>
          <p:cNvPr id="3" name="Symbol zastępczy zawartości 2"/>
          <p:cNvSpPr>
            <a:spLocks noGrp="1"/>
          </p:cNvSpPr>
          <p:nvPr>
            <p:ph idx="1"/>
          </p:nvPr>
        </p:nvSpPr>
        <p:spPr/>
        <p:txBody>
          <a:bodyPr/>
          <a:lstStyle/>
          <a:p>
            <a:pPr>
              <a:buNone/>
            </a:pPr>
            <a:r>
              <a:rPr lang="pl-PL" dirty="0"/>
              <a:t>	Papier wartościowy o określonej przez Ustawę o obligacjach z dnia 15 stycznia 2015r. formie, stanowiący dowód wierzytelności, którego istotą jest świadczenie pieniężne lub niepieniężne. Oprócz funkcji płatniczej obligacji występują także funkcje pożyczkowe, lokalizacyjne, obiegowe i gwarancyjne.</a:t>
            </a:r>
          </a:p>
          <a:p>
            <a:endParaRPr lang="pl-PL"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Autofit/>
          </a:bodyPr>
          <a:lstStyle/>
          <a:p>
            <a:r>
              <a:rPr lang="pl-PL" sz="4000" b="1" dirty="0">
                <a:solidFill>
                  <a:schemeClr val="tx2">
                    <a:lumMod val="75000"/>
                  </a:schemeClr>
                </a:solidFill>
                <a:effectLst>
                  <a:outerShdw blurRad="50800" dist="38100" dir="2700000" algn="tl" rotWithShape="0">
                    <a:schemeClr val="bg1">
                      <a:alpha val="40000"/>
                    </a:schemeClr>
                  </a:outerShdw>
                </a:effectLst>
              </a:rPr>
              <a:t>Elementy obligacji:</a:t>
            </a:r>
            <a:br>
              <a:rPr lang="pl-PL" sz="4000" b="1" dirty="0">
                <a:solidFill>
                  <a:schemeClr val="tx2">
                    <a:lumMod val="75000"/>
                  </a:schemeClr>
                </a:solidFill>
                <a:effectLst>
                  <a:outerShdw blurRad="50800" dist="38100" dir="2700000" algn="tl" rotWithShape="0">
                    <a:schemeClr val="bg1">
                      <a:alpha val="40000"/>
                    </a:schemeClr>
                  </a:outerShdw>
                </a:effectLst>
              </a:rPr>
            </a:br>
            <a:endParaRPr lang="pl-PL" sz="4000" b="1" dirty="0">
              <a:solidFill>
                <a:schemeClr val="tx2">
                  <a:lumMod val="75000"/>
                </a:schemeClr>
              </a:solidFill>
              <a:effectLst>
                <a:outerShdw blurRad="50800" dist="38100" dir="2700000" algn="tl" rotWithShape="0">
                  <a:schemeClr val="bg1">
                    <a:alpha val="40000"/>
                  </a:schemeClr>
                </a:outerShdw>
              </a:effectLst>
            </a:endParaRPr>
          </a:p>
        </p:txBody>
      </p:sp>
      <p:sp>
        <p:nvSpPr>
          <p:cNvPr id="3" name="Symbol zastępczy zawartości 2"/>
          <p:cNvSpPr>
            <a:spLocks noGrp="1"/>
          </p:cNvSpPr>
          <p:nvPr>
            <p:ph idx="1"/>
          </p:nvPr>
        </p:nvSpPr>
        <p:spPr/>
        <p:txBody>
          <a:bodyPr>
            <a:normAutofit fontScale="70000" lnSpcReduction="20000"/>
          </a:bodyPr>
          <a:lstStyle/>
          <a:p>
            <a:pPr>
              <a:buNone/>
            </a:pPr>
            <a:r>
              <a:rPr lang="pl-PL" dirty="0"/>
              <a:t>- rodzaj obligacji,</a:t>
            </a:r>
          </a:p>
          <a:p>
            <a:pPr>
              <a:buNone/>
            </a:pPr>
            <a:r>
              <a:rPr lang="pl-PL" dirty="0"/>
              <a:t>- oznaczenie emitenta,</a:t>
            </a:r>
          </a:p>
          <a:p>
            <a:pPr>
              <a:buNone/>
            </a:pPr>
            <a:r>
              <a:rPr lang="pl-PL" dirty="0"/>
              <a:t>- wskazanie adresu strony internetowej emitenta,</a:t>
            </a:r>
          </a:p>
          <a:p>
            <a:pPr>
              <a:buNone/>
            </a:pPr>
            <a:r>
              <a:rPr lang="pl-PL" dirty="0"/>
              <a:t>- wskazanie decyzji emitenta o emisji,</a:t>
            </a:r>
          </a:p>
          <a:p>
            <a:pPr>
              <a:buNone/>
            </a:pPr>
            <a:r>
              <a:rPr lang="pl-PL" dirty="0"/>
              <a:t>- wartość nominalną i maksymalną liczbę obligacji proponowanych do użycia,</a:t>
            </a:r>
          </a:p>
          <a:p>
            <a:pPr>
              <a:buNone/>
            </a:pPr>
            <a:r>
              <a:rPr lang="pl-PL" dirty="0"/>
              <a:t>- informację o ustanowionych lub planowanych do ustanowienia zabezpieczeniach wierzytelności wynikających z obligacji albo braku zabezpieczenia,</a:t>
            </a:r>
          </a:p>
          <a:p>
            <a:pPr>
              <a:buNone/>
            </a:pPr>
            <a:r>
              <a:rPr lang="pl-PL" dirty="0"/>
              <a:t>- informację o miejscu udostępnienia warunków emisji,</a:t>
            </a:r>
          </a:p>
          <a:p>
            <a:pPr>
              <a:buNone/>
            </a:pPr>
            <a:r>
              <a:rPr lang="pl-PL" dirty="0"/>
              <a:t>- numer kolejny obligacji oraz miejsce i datę wystawienia obligacji,</a:t>
            </a:r>
          </a:p>
          <a:p>
            <a:pPr>
              <a:buNone/>
            </a:pPr>
            <a:r>
              <a:rPr lang="pl-PL" dirty="0"/>
              <a:t>- podpisy osób upoważnionych do zaciągnięcia zobowiązań w imieniu emitenta.</a:t>
            </a:r>
          </a:p>
          <a:p>
            <a:endParaRPr lang="pl-PL"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z="4000" b="1" dirty="0">
                <a:solidFill>
                  <a:schemeClr val="tx2">
                    <a:lumMod val="75000"/>
                  </a:schemeClr>
                </a:solidFill>
                <a:effectLst>
                  <a:outerShdw blurRad="50800" dist="38100" dir="2700000" algn="tl" rotWithShape="0">
                    <a:schemeClr val="bg1">
                      <a:alpha val="40000"/>
                    </a:schemeClr>
                  </a:outerShdw>
                </a:effectLst>
              </a:rPr>
              <a:t>Waluty wirtualne</a:t>
            </a:r>
          </a:p>
        </p:txBody>
      </p:sp>
      <p:sp>
        <p:nvSpPr>
          <p:cNvPr id="3" name="Symbol zastępczy zawartości 2"/>
          <p:cNvSpPr>
            <a:spLocks noGrp="1"/>
          </p:cNvSpPr>
          <p:nvPr>
            <p:ph idx="1"/>
          </p:nvPr>
        </p:nvSpPr>
        <p:spPr/>
        <p:txBody>
          <a:bodyPr>
            <a:normAutofit fontScale="92500" lnSpcReduction="10000"/>
          </a:bodyPr>
          <a:lstStyle/>
          <a:p>
            <a:pPr marL="0" indent="0">
              <a:buNone/>
            </a:pPr>
            <a:r>
              <a:rPr lang="pl-PL" dirty="0"/>
              <a:t>Najbardziej powszechna </a:t>
            </a:r>
            <a:r>
              <a:rPr lang="pl-PL" dirty="0" err="1"/>
              <a:t>kryptowaluta</a:t>
            </a:r>
            <a:r>
              <a:rPr lang="pl-PL" dirty="0"/>
              <a:t> - </a:t>
            </a:r>
            <a:r>
              <a:rPr lang="pl-PL" dirty="0" err="1"/>
              <a:t>Bitcoin</a:t>
            </a:r>
            <a:r>
              <a:rPr lang="pl-PL" dirty="0"/>
              <a:t> powstała w 2008 roku. W tej chwili na całym świecie jest ich już kilkaset rodzajów. Istnieje też polska </a:t>
            </a:r>
            <a:r>
              <a:rPr lang="pl-PL" dirty="0" err="1"/>
              <a:t>kryptowaluta</a:t>
            </a:r>
            <a:r>
              <a:rPr lang="pl-PL" dirty="0"/>
              <a:t> – </a:t>
            </a:r>
            <a:r>
              <a:rPr lang="pl-PL" dirty="0" err="1"/>
              <a:t>polcoin</a:t>
            </a:r>
            <a:r>
              <a:rPr lang="pl-PL" dirty="0"/>
              <a:t>.</a:t>
            </a:r>
          </a:p>
          <a:p>
            <a:pPr marL="0" indent="0">
              <a:buNone/>
            </a:pPr>
            <a:r>
              <a:rPr lang="pl-PL" dirty="0"/>
              <a:t>Wejść w posiadanie wirtualnych walut można na drodze ich wytworzenia (rozwiązując problem kryptograficzny) lub kupna.</a:t>
            </a:r>
          </a:p>
          <a:p>
            <a:pPr marL="0" indent="0">
              <a:buNone/>
            </a:pPr>
            <a:r>
              <a:rPr lang="pl-PL" dirty="0"/>
              <a:t>Podejście do </a:t>
            </a:r>
            <a:r>
              <a:rPr lang="pl-PL" dirty="0" err="1"/>
              <a:t>kryptowalut</a:t>
            </a:r>
            <a:r>
              <a:rPr lang="pl-PL" dirty="0"/>
              <a:t> jak do tradycyjnych walut i rozpowszechniony handel nimi może generować zysk na podstawie zmian kursu tych walut.</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ytuł 2"/>
          <p:cNvSpPr>
            <a:spLocks noGrp="1"/>
          </p:cNvSpPr>
          <p:nvPr>
            <p:ph type="title"/>
          </p:nvPr>
        </p:nvSpPr>
        <p:spPr/>
        <p:txBody>
          <a:bodyPr>
            <a:normAutofit/>
          </a:bodyPr>
          <a:lstStyle/>
          <a:p>
            <a:r>
              <a:rPr lang="pl-PL" b="1" dirty="0">
                <a:solidFill>
                  <a:schemeClr val="tx2">
                    <a:lumMod val="75000"/>
                  </a:schemeClr>
                </a:solidFill>
                <a:effectLst>
                  <a:outerShdw blurRad="50800" dist="38100" dir="2700000" algn="tl" rotWithShape="0">
                    <a:schemeClr val="bg1">
                      <a:alpha val="40000"/>
                    </a:schemeClr>
                  </a:outerShdw>
                </a:effectLst>
              </a:rPr>
              <a:t>Zachowawcza</a:t>
            </a:r>
            <a:r>
              <a:rPr lang="pl-PL" dirty="0"/>
              <a:t> </a:t>
            </a:r>
          </a:p>
        </p:txBody>
      </p:sp>
      <p:sp>
        <p:nvSpPr>
          <p:cNvPr id="4" name="Symbol zastępczy zawartości 3"/>
          <p:cNvSpPr>
            <a:spLocks noGrp="1"/>
          </p:cNvSpPr>
          <p:nvPr>
            <p:ph idx="1"/>
          </p:nvPr>
        </p:nvSpPr>
        <p:spPr/>
        <p:txBody>
          <a:bodyPr/>
          <a:lstStyle/>
          <a:p>
            <a:pPr>
              <a:buNone/>
            </a:pPr>
            <a:r>
              <a:rPr lang="pl-PL" dirty="0"/>
              <a:t>	(behawioralna) - pieniądz jest środkiem determinującym ludzkie zachowania, ponieważ jest ekwiwalentem wszystkiego, co jest człowiekowi niezbędne do życia.</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260648"/>
            <a:ext cx="8229600" cy="5865515"/>
          </a:xfrm>
        </p:spPr>
        <p:txBody>
          <a:bodyPr/>
          <a:lstStyle/>
          <a:p>
            <a:pPr>
              <a:buFontTx/>
              <a:buChar char="-"/>
            </a:pPr>
            <a:r>
              <a:rPr lang="pl-PL" dirty="0" err="1"/>
              <a:t>kryptowaluty</a:t>
            </a:r>
            <a:r>
              <a:rPr lang="pl-PL" dirty="0"/>
              <a:t> nie są tzw. prawnym środkiem płatniczym </a:t>
            </a:r>
          </a:p>
          <a:p>
            <a:pPr>
              <a:buFontTx/>
              <a:buChar char="-"/>
            </a:pPr>
            <a:r>
              <a:rPr lang="pl-PL" dirty="0"/>
              <a:t>nie są pieniądzem elektronicznym</a:t>
            </a:r>
          </a:p>
          <a:p>
            <a:pPr>
              <a:buFontTx/>
              <a:buChar char="-"/>
            </a:pPr>
            <a:r>
              <a:rPr lang="pl-PL" dirty="0"/>
              <a:t>płatność </a:t>
            </a:r>
            <a:r>
              <a:rPr lang="pl-PL" dirty="0" err="1"/>
              <a:t>kryptowalutami</a:t>
            </a:r>
            <a:r>
              <a:rPr lang="pl-PL" dirty="0"/>
              <a:t> ma charakter barterowy</a:t>
            </a:r>
          </a:p>
          <a:p>
            <a:pPr>
              <a:buFontTx/>
              <a:buChar char="-"/>
            </a:pPr>
            <a:r>
              <a:rPr lang="pl-PL" dirty="0"/>
              <a:t>wymiana </a:t>
            </a:r>
            <a:r>
              <a:rPr lang="pl-PL" dirty="0" err="1"/>
              <a:t>kryptowalut</a:t>
            </a:r>
            <a:r>
              <a:rPr lang="pl-PL" dirty="0"/>
              <a:t> na polską walutę nie jest działalnością kantorową w rozumieniu przepisów prawa dewizowego</a:t>
            </a:r>
          </a:p>
          <a:p>
            <a:pPr>
              <a:buFontTx/>
              <a:buChar char="-"/>
            </a:pPr>
            <a:r>
              <a:rPr lang="pl-PL" dirty="0" err="1"/>
              <a:t>kryptowaluta</a:t>
            </a:r>
            <a:r>
              <a:rPr lang="pl-PL" dirty="0"/>
              <a:t> do dnia 12.04.2018r. nie posiadała powszechnie obowiązującej, legalnej definicji w prawie polskim</a:t>
            </a:r>
          </a:p>
          <a:p>
            <a:pPr>
              <a:buFontTx/>
              <a:buChar char="-"/>
            </a:pPr>
            <a:endParaRPr lang="pl-PL"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 xmlns:a16="http://schemas.microsoft.com/office/drawing/2014/main" id="{2E4F1387-E531-447C-952E-FEE569F26D2B}"/>
              </a:ext>
            </a:extLst>
          </p:cNvPr>
          <p:cNvSpPr>
            <a:spLocks noGrp="1"/>
          </p:cNvSpPr>
          <p:nvPr>
            <p:ph idx="1"/>
          </p:nvPr>
        </p:nvSpPr>
        <p:spPr>
          <a:xfrm>
            <a:off x="457200" y="692696"/>
            <a:ext cx="8229600" cy="5433467"/>
          </a:xfrm>
        </p:spPr>
        <p:txBody>
          <a:bodyPr>
            <a:normAutofit fontScale="92500" lnSpcReduction="20000"/>
          </a:bodyPr>
          <a:lstStyle/>
          <a:p>
            <a:pPr marL="0" indent="0">
              <a:buNone/>
            </a:pPr>
            <a:r>
              <a:rPr lang="pl-PL" dirty="0"/>
              <a:t>Dnia 12 kwietnia 2018 roku została ogłoszona ustawa z dnia 1 marca 2018 roku o przeciwdziałaniu praniu brudnych pieniędzy i finansowaniu terroryzmu. </a:t>
            </a:r>
          </a:p>
          <a:p>
            <a:pPr marL="0" indent="0">
              <a:buNone/>
            </a:pPr>
            <a:endParaRPr lang="pl-PL" dirty="0"/>
          </a:p>
          <a:p>
            <a:pPr marL="0" indent="0">
              <a:buNone/>
            </a:pPr>
            <a:r>
              <a:rPr lang="pl-PL" sz="2600" dirty="0"/>
              <a:t>Podmioty prowadzące działalność gospodarczą  zobowiązane do przestrzegania zapisów ustawy, które świadczą usługi w następującym zakresie:</a:t>
            </a:r>
          </a:p>
          <a:p>
            <a:pPr marL="0" indent="0">
              <a:buNone/>
            </a:pPr>
            <a:r>
              <a:rPr lang="pl-PL" sz="2600" dirty="0"/>
              <a:t>    a) wymiany pomiędzy walutami wirtualnymi i środkami płatniczymi,</a:t>
            </a:r>
          </a:p>
          <a:p>
            <a:pPr marL="0" indent="0">
              <a:buNone/>
            </a:pPr>
            <a:r>
              <a:rPr lang="pl-PL" sz="2600" dirty="0"/>
              <a:t>    b) wymiany pomiędzy walutami wirtualnymi,</a:t>
            </a:r>
          </a:p>
          <a:p>
            <a:pPr marL="0" indent="0">
              <a:buNone/>
            </a:pPr>
            <a:r>
              <a:rPr lang="pl-PL" sz="2600" dirty="0"/>
              <a:t>    c) pośrednictwa w wymianie, o której mowa w </a:t>
            </a:r>
            <a:r>
              <a:rPr lang="pl-PL" sz="2600" dirty="0" err="1"/>
              <a:t>lit.a</a:t>
            </a:r>
            <a:r>
              <a:rPr lang="pl-PL" sz="2600" dirty="0"/>
              <a:t> lub b</a:t>
            </a:r>
          </a:p>
          <a:p>
            <a:pPr marL="0" indent="0">
              <a:buNone/>
            </a:pPr>
            <a:r>
              <a:rPr lang="pl-PL" sz="2600" dirty="0"/>
              <a:t>    d) prowadzenia rachunków, o których mowa w ust. 2 pkt 17 </a:t>
            </a:r>
            <a:r>
              <a:rPr lang="pl-PL" sz="2600" dirty="0" err="1"/>
              <a:t>lit.e</a:t>
            </a:r>
            <a:r>
              <a:rPr lang="pl-PL" sz="2600" dirty="0"/>
              <a:t> </a:t>
            </a:r>
          </a:p>
          <a:p>
            <a:pPr marL="0" indent="0">
              <a:buNone/>
            </a:pPr>
            <a:endParaRPr lang="pl-PL" dirty="0"/>
          </a:p>
          <a:p>
            <a:pPr marL="0" indent="0">
              <a:buNone/>
            </a:pPr>
            <a:endParaRPr lang="pl-PL" dirty="0"/>
          </a:p>
        </p:txBody>
      </p:sp>
    </p:spTree>
    <p:extLst>
      <p:ext uri="{BB962C8B-B14F-4D97-AF65-F5344CB8AC3E}">
        <p14:creationId xmlns="" xmlns:p14="http://schemas.microsoft.com/office/powerpoint/2010/main" val="1037783913"/>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 xmlns:a16="http://schemas.microsoft.com/office/drawing/2014/main" id="{AC69462F-D842-4A3A-8E35-FB4D55D19C56}"/>
              </a:ext>
            </a:extLst>
          </p:cNvPr>
          <p:cNvSpPr>
            <a:spLocks noGrp="1"/>
          </p:cNvSpPr>
          <p:nvPr>
            <p:ph idx="1"/>
          </p:nvPr>
        </p:nvSpPr>
        <p:spPr>
          <a:xfrm>
            <a:off x="457200" y="332656"/>
            <a:ext cx="8229600" cy="5793507"/>
          </a:xfrm>
        </p:spPr>
        <p:txBody>
          <a:bodyPr>
            <a:normAutofit fontScale="55000" lnSpcReduction="20000"/>
          </a:bodyPr>
          <a:lstStyle/>
          <a:p>
            <a:pPr marL="0" indent="0">
              <a:buNone/>
            </a:pPr>
            <a:r>
              <a:rPr lang="pl-PL" sz="5100" dirty="0"/>
              <a:t>W ww. ustawie pojawiła się definicja wirtualnej waluty:</a:t>
            </a:r>
          </a:p>
          <a:p>
            <a:pPr marL="0" indent="0">
              <a:buNone/>
            </a:pPr>
            <a:endParaRPr lang="pl-PL" dirty="0"/>
          </a:p>
          <a:p>
            <a:pPr marL="0" indent="0">
              <a:buNone/>
            </a:pPr>
            <a:endParaRPr lang="pl-PL" dirty="0"/>
          </a:p>
          <a:p>
            <a:pPr marL="0" indent="0">
              <a:buNone/>
            </a:pPr>
            <a:r>
              <a:rPr lang="pl-PL" dirty="0"/>
              <a:t>     „[…]rozumie się przez to cyfrowe odwzorowanie wartości, które nie jest:</a:t>
            </a:r>
          </a:p>
          <a:p>
            <a:pPr marL="0" indent="0">
              <a:buNone/>
            </a:pPr>
            <a:endParaRPr lang="pl-PL" dirty="0"/>
          </a:p>
          <a:p>
            <a:pPr marL="0" indent="0">
              <a:buNone/>
            </a:pPr>
            <a:r>
              <a:rPr lang="pl-PL" dirty="0"/>
              <a:t>    a) prawnym środkiem płatniczym emitowanym przez NBP, zagraniczne banki centralne lub inne organy administracji publicznej,</a:t>
            </a:r>
          </a:p>
          <a:p>
            <a:pPr marL="0" indent="0">
              <a:buNone/>
            </a:pPr>
            <a:endParaRPr lang="pl-PL" dirty="0"/>
          </a:p>
          <a:p>
            <a:pPr marL="0" indent="0">
              <a:buNone/>
            </a:pPr>
            <a:r>
              <a:rPr lang="pl-PL" dirty="0"/>
              <a:t>    b) międzynarodową jednostką rozrachunkową ustanawianą przez organizację międzynarodową i akceptowaną przez poszczególne kraje należące do tej organizacji lub z nią współpracujące,</a:t>
            </a:r>
          </a:p>
          <a:p>
            <a:pPr marL="0" indent="0">
              <a:buNone/>
            </a:pPr>
            <a:endParaRPr lang="pl-PL" dirty="0"/>
          </a:p>
          <a:p>
            <a:pPr marL="0" indent="0">
              <a:buNone/>
            </a:pPr>
            <a:r>
              <a:rPr lang="pl-PL" dirty="0"/>
              <a:t>    c) pieniądzem elektronicznym w rozumiem u ustawy z dnia 19 sierpnia 2011 r. o usługach płatniczych,</a:t>
            </a:r>
          </a:p>
          <a:p>
            <a:pPr marL="0" indent="0">
              <a:buNone/>
            </a:pPr>
            <a:endParaRPr lang="pl-PL" dirty="0"/>
          </a:p>
          <a:p>
            <a:pPr marL="0" indent="0">
              <a:buNone/>
            </a:pPr>
            <a:r>
              <a:rPr lang="pl-PL" dirty="0"/>
              <a:t>    d) instrumentem finansowym w rozumieniu ustawy z dnia 29 lipca 2005 r. o obrocie instrumentami finansowymi, e) wekslem lub czekiem – oraz </a:t>
            </a:r>
            <a:r>
              <a:rPr lang="pl-PL" b="1" dirty="0"/>
              <a:t>jest wymienialne w obrocie gospodarczym na prawne środki płatnicze i akceptowane jako środek wymiany</a:t>
            </a:r>
            <a:r>
              <a:rPr lang="pl-PL" dirty="0"/>
              <a:t>, a także może być elektronicznie przechowywane lub przeniesione albo może być przedmiotem handlu elektronicznego”</a:t>
            </a:r>
          </a:p>
        </p:txBody>
      </p:sp>
    </p:spTree>
    <p:extLst>
      <p:ext uri="{BB962C8B-B14F-4D97-AF65-F5344CB8AC3E}">
        <p14:creationId xmlns="" xmlns:p14="http://schemas.microsoft.com/office/powerpoint/2010/main" val="1403731533"/>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pPr algn="l"/>
            <a:r>
              <a:rPr lang="pl-PL" sz="2800" dirty="0">
                <a:solidFill>
                  <a:schemeClr val="tx2">
                    <a:lumMod val="75000"/>
                  </a:schemeClr>
                </a:solidFill>
                <a:effectLst>
                  <a:outerShdw blurRad="50800" dist="38100" dir="5400000" algn="t" rotWithShape="0">
                    <a:schemeClr val="bg1">
                      <a:alpha val="40000"/>
                    </a:schemeClr>
                  </a:outerShdw>
                </a:effectLst>
              </a:rPr>
              <a:t>Bibliografia:</a:t>
            </a:r>
          </a:p>
        </p:txBody>
      </p:sp>
      <p:sp>
        <p:nvSpPr>
          <p:cNvPr id="3" name="Symbol zastępczy zawartości 2"/>
          <p:cNvSpPr>
            <a:spLocks noGrp="1"/>
          </p:cNvSpPr>
          <p:nvPr>
            <p:ph idx="1"/>
          </p:nvPr>
        </p:nvSpPr>
        <p:spPr>
          <a:xfrm>
            <a:off x="457200" y="1124744"/>
            <a:ext cx="8229600" cy="5001419"/>
          </a:xfrm>
        </p:spPr>
        <p:txBody>
          <a:bodyPr>
            <a:normAutofit/>
          </a:bodyPr>
          <a:lstStyle/>
          <a:p>
            <a:pPr>
              <a:buNone/>
            </a:pPr>
            <a:r>
              <a:rPr lang="pl-PL" sz="2200" dirty="0">
                <a:hlinkClick r:id="rId2"/>
              </a:rPr>
              <a:t>http://www.dziennikustaw.gov.pl/</a:t>
            </a:r>
            <a:endParaRPr lang="pl-PL" sz="2200" dirty="0"/>
          </a:p>
          <a:p>
            <a:pPr>
              <a:buNone/>
            </a:pPr>
            <a:r>
              <a:rPr lang="pl-PL" sz="2200" dirty="0">
                <a:hlinkClick r:id="rId3"/>
              </a:rPr>
              <a:t>http://www.nbportal.pl/</a:t>
            </a:r>
            <a:endParaRPr lang="pl-PL" sz="2200" dirty="0"/>
          </a:p>
          <a:p>
            <a:pPr>
              <a:buNone/>
            </a:pPr>
            <a:r>
              <a:rPr lang="pl-PL" sz="2200" dirty="0">
                <a:hlinkClick r:id="rId4"/>
              </a:rPr>
              <a:t>http://www.rp.pl/</a:t>
            </a:r>
            <a:endParaRPr lang="pl-PL" sz="2200" dirty="0"/>
          </a:p>
          <a:p>
            <a:pPr>
              <a:buNone/>
            </a:pPr>
            <a:r>
              <a:rPr lang="pl-PL" sz="2200" dirty="0">
                <a:hlinkClick r:id="rId5"/>
              </a:rPr>
              <a:t>http://bitcoin.pl/</a:t>
            </a:r>
            <a:endParaRPr lang="pl-PL" sz="2200" dirty="0"/>
          </a:p>
          <a:p>
            <a:pPr>
              <a:buNone/>
            </a:pPr>
            <a:r>
              <a:rPr lang="pl-PL" sz="2200" dirty="0">
                <a:hlinkClick r:id="rId6"/>
              </a:rPr>
              <a:t>https://businessinsider.com.pl/</a:t>
            </a:r>
            <a:endParaRPr lang="pl-PL" sz="2200" dirty="0"/>
          </a:p>
          <a:p>
            <a:pPr>
              <a:buNone/>
            </a:pPr>
            <a:r>
              <a:rPr lang="pl-PL" sz="2200" dirty="0">
                <a:hlinkClick r:id="rId7"/>
              </a:rPr>
              <a:t>http://www.gb.pl/</a:t>
            </a:r>
            <a:endParaRPr lang="pl-PL" sz="2200" dirty="0"/>
          </a:p>
          <a:p>
            <a:pPr>
              <a:buNone/>
            </a:pPr>
            <a:r>
              <a:rPr lang="pl-PL" sz="2200" dirty="0">
                <a:hlinkClick r:id="rId8"/>
              </a:rPr>
              <a:t>http://wgospodarce.pl</a:t>
            </a:r>
            <a:r>
              <a:rPr lang="pl-PL" sz="2200" dirty="0" smtClean="0">
                <a:hlinkClick r:id="rId8"/>
              </a:rPr>
              <a:t>/</a:t>
            </a:r>
            <a:endParaRPr lang="pl-PL" sz="2200" dirty="0" smtClean="0"/>
          </a:p>
          <a:p>
            <a:pPr>
              <a:buNone/>
            </a:pPr>
            <a:r>
              <a:rPr lang="pl-PL" sz="2200" dirty="0" smtClean="0"/>
              <a:t>Zenobia </a:t>
            </a:r>
            <a:r>
              <a:rPr lang="pl-PL" sz="2200" dirty="0" err="1" smtClean="0"/>
              <a:t>Knakiewicz</a:t>
            </a:r>
            <a:r>
              <a:rPr lang="pl-PL" sz="2200" dirty="0" smtClean="0"/>
              <a:t>  „Pieniądz  wewnętrzny a wymiana z zagranicą”</a:t>
            </a:r>
          </a:p>
          <a:p>
            <a:pPr>
              <a:buNone/>
            </a:pPr>
            <a:r>
              <a:rPr lang="pl-PL" sz="2200" dirty="0" smtClean="0">
                <a:hlinkClick r:id="rId9"/>
              </a:rPr>
              <a:t>https://</a:t>
            </a:r>
            <a:r>
              <a:rPr lang="pl-PL" sz="2200" dirty="0" smtClean="0">
                <a:hlinkClick r:id="rId9"/>
              </a:rPr>
              <a:t>pl.wikipedia.org/wiki/Pieni%C4%85dz</a:t>
            </a:r>
            <a:endParaRPr lang="pl-PL" sz="2200" dirty="0" smtClean="0"/>
          </a:p>
          <a:p>
            <a:pPr>
              <a:buNone/>
            </a:pPr>
            <a:r>
              <a:rPr lang="pl-PL" sz="2200" dirty="0" smtClean="0">
                <a:hlinkClick r:id="rId10"/>
              </a:rPr>
              <a:t>http://</a:t>
            </a:r>
            <a:r>
              <a:rPr lang="pl-PL" sz="2200" dirty="0" smtClean="0">
                <a:hlinkClick r:id="rId10"/>
              </a:rPr>
              <a:t>www.eduteka.pl/doc/spoleczne-funkcje-pieniadza</a:t>
            </a:r>
            <a:endParaRPr lang="pl-PL" sz="2200" dirty="0" smtClean="0"/>
          </a:p>
          <a:p>
            <a:pPr>
              <a:buNone/>
            </a:pPr>
            <a:r>
              <a:rPr lang="pl-PL" sz="2200" dirty="0" smtClean="0">
                <a:hlinkClick r:id="rId11"/>
              </a:rPr>
              <a:t>https://</a:t>
            </a:r>
            <a:r>
              <a:rPr lang="pl-PL" sz="2200" dirty="0" smtClean="0">
                <a:hlinkClick r:id="rId11"/>
              </a:rPr>
              <a:t>www.bryk.pl/wypracowania/pozostale/wos/9231-historia-pieniadza.html</a:t>
            </a:r>
            <a:endParaRPr lang="pl-PL" sz="2200" dirty="0" smtClean="0"/>
          </a:p>
          <a:p>
            <a:pPr>
              <a:buNone/>
            </a:pPr>
            <a:endParaRPr lang="pl-PL" sz="2000" dirty="0" smtClean="0"/>
          </a:p>
          <a:p>
            <a:pPr>
              <a:buNone/>
            </a:pPr>
            <a:endParaRPr lang="pl-PL" sz="2000"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a:solidFill>
                  <a:schemeClr val="tx2">
                    <a:lumMod val="75000"/>
                  </a:schemeClr>
                </a:solidFill>
                <a:effectLst>
                  <a:outerShdw blurRad="50800" dist="38100" dir="2700000" algn="tl" rotWithShape="0">
                    <a:schemeClr val="bg1">
                      <a:alpha val="40000"/>
                    </a:schemeClr>
                  </a:outerShdw>
                </a:effectLst>
              </a:rPr>
              <a:t>Motywacyjna</a:t>
            </a:r>
          </a:p>
        </p:txBody>
      </p:sp>
      <p:sp>
        <p:nvSpPr>
          <p:cNvPr id="3" name="Symbol zastępczy zawartości 2"/>
          <p:cNvSpPr>
            <a:spLocks noGrp="1"/>
          </p:cNvSpPr>
          <p:nvPr>
            <p:ph idx="1"/>
          </p:nvPr>
        </p:nvSpPr>
        <p:spPr/>
        <p:txBody>
          <a:bodyPr/>
          <a:lstStyle/>
          <a:p>
            <a:pPr>
              <a:buNone/>
            </a:pPr>
            <a:r>
              <a:rPr lang="pl-PL" dirty="0"/>
              <a:t>	Chęć posiadania pieniądza motywuje ludzi do podejmowania działań w celu jego pozyskania, działania te mogą mieć dwojaki charakter taki jak społeczne uznanie ( uczciwa praca) i nieuczciwe (np. praca na „czarno”, handel żywym towarem itp.).</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a:solidFill>
                  <a:schemeClr val="tx2">
                    <a:lumMod val="75000"/>
                  </a:schemeClr>
                </a:solidFill>
                <a:effectLst>
                  <a:outerShdw blurRad="50800" dist="38100" dir="2700000" algn="tl" rotWithShape="0">
                    <a:schemeClr val="bg1">
                      <a:alpha val="40000"/>
                    </a:schemeClr>
                  </a:outerShdw>
                </a:effectLst>
              </a:rPr>
              <a:t>Informacyjna</a:t>
            </a:r>
          </a:p>
        </p:txBody>
      </p:sp>
      <p:sp>
        <p:nvSpPr>
          <p:cNvPr id="3" name="Symbol zastępczy zawartości 2"/>
          <p:cNvSpPr>
            <a:spLocks noGrp="1"/>
          </p:cNvSpPr>
          <p:nvPr>
            <p:ph idx="1"/>
          </p:nvPr>
        </p:nvSpPr>
        <p:spPr/>
        <p:txBody>
          <a:bodyPr/>
          <a:lstStyle/>
          <a:p>
            <a:pPr>
              <a:buNone/>
            </a:pPr>
            <a:r>
              <a:rPr lang="pl-PL" dirty="0"/>
              <a:t>	(komunikacyjna) - pieniądze stanowią źródło informacji o sytuacji ekonomicznej państwa, które je emituje.</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a:solidFill>
                  <a:schemeClr val="tx2">
                    <a:lumMod val="75000"/>
                  </a:schemeClr>
                </a:solidFill>
                <a:effectLst>
                  <a:outerShdw blurRad="50800" dist="38100" dir="2700000" algn="tl" rotWithShape="0">
                    <a:schemeClr val="bg1">
                      <a:alpha val="40000"/>
                    </a:schemeClr>
                  </a:outerShdw>
                </a:effectLst>
              </a:rPr>
              <a:t>Dezintegracyjna</a:t>
            </a:r>
          </a:p>
        </p:txBody>
      </p:sp>
      <p:sp>
        <p:nvSpPr>
          <p:cNvPr id="3" name="Symbol zastępczy zawartości 2"/>
          <p:cNvSpPr>
            <a:spLocks noGrp="1"/>
          </p:cNvSpPr>
          <p:nvPr>
            <p:ph idx="1"/>
          </p:nvPr>
        </p:nvSpPr>
        <p:spPr/>
        <p:txBody>
          <a:bodyPr>
            <a:normAutofit fontScale="92500" lnSpcReduction="20000"/>
          </a:bodyPr>
          <a:lstStyle/>
          <a:p>
            <a:pPr>
              <a:buNone/>
            </a:pPr>
            <a:r>
              <a:rPr lang="pl-PL" dirty="0"/>
              <a:t>	Pieniądz powoduje rozpad istniejących struktur społecznych i powstawanie nowych, dążenie do wzbogacenia się wywołuje wiele różnic między grupami społecznymi. Uwidacznia się rozwarstwienie społeczeństwa pod względem ilości posiadanego pieniądza, co za tym idzie władzy, wpływów, sławy, itp. Pokusa zdobycia pieniędzy za wszelką cenę determinuje rozwój przestępczości. Środki z nielegalnej działalności wprowadzane do państwowego obiegu wpływają niekorzystnie na stabilność finansową państwa.</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a:solidFill>
                  <a:schemeClr val="tx2">
                    <a:lumMod val="75000"/>
                  </a:schemeClr>
                </a:solidFill>
                <a:effectLst>
                  <a:outerShdw blurRad="50800" dist="38100" dir="2700000" algn="tl" rotWithShape="0">
                    <a:schemeClr val="bg1">
                      <a:alpha val="40000"/>
                    </a:schemeClr>
                  </a:outerShdw>
                </a:effectLst>
              </a:rPr>
              <a:t>Integrująco</a:t>
            </a:r>
            <a:r>
              <a:rPr lang="pl-PL" b="1" dirty="0">
                <a:effectLst>
                  <a:outerShdw blurRad="50800" dist="38100" dir="2700000" algn="tl" rotWithShape="0">
                    <a:schemeClr val="bg1">
                      <a:alpha val="40000"/>
                    </a:schemeClr>
                  </a:outerShdw>
                </a:effectLst>
              </a:rPr>
              <a:t> </a:t>
            </a:r>
            <a:r>
              <a:rPr lang="pl-PL" b="1" dirty="0">
                <a:solidFill>
                  <a:schemeClr val="tx2">
                    <a:lumMod val="75000"/>
                  </a:schemeClr>
                </a:solidFill>
                <a:effectLst>
                  <a:outerShdw blurRad="50800" dist="38100" dir="2700000" algn="tl" rotWithShape="0">
                    <a:schemeClr val="bg1">
                      <a:alpha val="40000"/>
                    </a:schemeClr>
                  </a:outerShdw>
                </a:effectLst>
              </a:rPr>
              <a:t>- instytucyjna</a:t>
            </a:r>
          </a:p>
        </p:txBody>
      </p:sp>
      <p:sp>
        <p:nvSpPr>
          <p:cNvPr id="3" name="Symbol zastępczy zawartości 2"/>
          <p:cNvSpPr>
            <a:spLocks noGrp="1"/>
          </p:cNvSpPr>
          <p:nvPr>
            <p:ph idx="1"/>
          </p:nvPr>
        </p:nvSpPr>
        <p:spPr/>
        <p:txBody>
          <a:bodyPr/>
          <a:lstStyle/>
          <a:p>
            <a:pPr>
              <a:buNone/>
            </a:pPr>
            <a:r>
              <a:rPr lang="pl-PL" dirty="0"/>
              <a:t>	 Pieniądz wpływa na powstanie i kształtowanie się stosunków między ludźmi. Na ich podłożu powstają instytucje społeczno-finansowe (banki, giełdy, fundacje, zakłady ubezpieczeniowe), które mają za zadanie zaspokajanie społecznych potrzeb.</a:t>
            </a: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a:solidFill>
                  <a:schemeClr val="tx2">
                    <a:lumMod val="75000"/>
                  </a:schemeClr>
                </a:solidFill>
                <a:effectLst>
                  <a:outerShdw blurRad="50800" dist="38100" dir="2700000" algn="tl" rotWithShape="0">
                    <a:schemeClr val="bg1">
                      <a:alpha val="40000"/>
                    </a:schemeClr>
                  </a:outerShdw>
                </a:effectLst>
              </a:rPr>
              <a:t>Funkcje</a:t>
            </a:r>
            <a:r>
              <a:rPr lang="pl-PL" b="1" dirty="0">
                <a:effectLst>
                  <a:outerShdw blurRad="50800" dist="38100" dir="2700000" algn="tl" rotWithShape="0">
                    <a:schemeClr val="bg1">
                      <a:alpha val="40000"/>
                    </a:schemeClr>
                  </a:outerShdw>
                </a:effectLst>
              </a:rPr>
              <a:t> </a:t>
            </a:r>
            <a:r>
              <a:rPr lang="pl-PL" b="1" dirty="0">
                <a:solidFill>
                  <a:schemeClr val="tx2">
                    <a:lumMod val="75000"/>
                  </a:schemeClr>
                </a:solidFill>
                <a:effectLst>
                  <a:outerShdw blurRad="50800" dist="38100" dir="2700000" algn="tl" rotWithShape="0">
                    <a:schemeClr val="bg1">
                      <a:alpha val="40000"/>
                    </a:schemeClr>
                  </a:outerShdw>
                </a:effectLst>
              </a:rPr>
              <a:t>ekonomiczne pieniądza</a:t>
            </a:r>
          </a:p>
        </p:txBody>
      </p:sp>
      <p:sp>
        <p:nvSpPr>
          <p:cNvPr id="3" name="Symbol zastępczy zawartości 2"/>
          <p:cNvSpPr>
            <a:spLocks noGrp="1"/>
          </p:cNvSpPr>
          <p:nvPr>
            <p:ph idx="1"/>
          </p:nvPr>
        </p:nvSpPr>
        <p:spPr/>
        <p:txBody>
          <a:bodyPr/>
          <a:lstStyle/>
          <a:p>
            <a:r>
              <a:rPr lang="pl-PL" dirty="0"/>
              <a:t>Cyrkulacyjna</a:t>
            </a:r>
          </a:p>
          <a:p>
            <a:r>
              <a:rPr lang="pl-PL" dirty="0"/>
              <a:t>Obrachunkowa</a:t>
            </a:r>
          </a:p>
          <a:p>
            <a:r>
              <a:rPr lang="pl-PL" dirty="0"/>
              <a:t>Płatnicza </a:t>
            </a:r>
          </a:p>
          <a:p>
            <a:r>
              <a:rPr lang="pl-PL" dirty="0" err="1"/>
              <a:t>Tezauryzacyjna</a:t>
            </a:r>
            <a:endParaRPr lang="pl-PL"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Ion</Template>
  <TotalTime>591</TotalTime>
  <Words>740</Words>
  <Application>Microsoft Office PowerPoint</Application>
  <PresentationFormat>Pokaz na ekranie (4:3)</PresentationFormat>
  <Paragraphs>194</Paragraphs>
  <Slides>43</Slides>
  <Notes>0</Notes>
  <HiddenSlides>0</HiddenSlides>
  <MMClips>0</MMClips>
  <ScaleCrop>false</ScaleCrop>
  <HeadingPairs>
    <vt:vector size="4" baseType="variant">
      <vt:variant>
        <vt:lpstr>Motyw</vt:lpstr>
      </vt:variant>
      <vt:variant>
        <vt:i4>1</vt:i4>
      </vt:variant>
      <vt:variant>
        <vt:lpstr>Tytuły slajdów</vt:lpstr>
      </vt:variant>
      <vt:variant>
        <vt:i4>43</vt:i4>
      </vt:variant>
    </vt:vector>
  </HeadingPairs>
  <TitlesOfParts>
    <vt:vector size="44" baseType="lpstr">
      <vt:lpstr>Motyw pakietu Office</vt:lpstr>
      <vt:lpstr> </vt:lpstr>
      <vt:lpstr>Czym jest pieniądz? </vt:lpstr>
      <vt:lpstr>Funkcje społeczne pieniądza </vt:lpstr>
      <vt:lpstr>Zachowawcza </vt:lpstr>
      <vt:lpstr>Motywacyjna</vt:lpstr>
      <vt:lpstr>Informacyjna</vt:lpstr>
      <vt:lpstr>Dezintegracyjna</vt:lpstr>
      <vt:lpstr>Integrująco - instytucyjna</vt:lpstr>
      <vt:lpstr>Funkcje ekonomiczne pieniądza</vt:lpstr>
      <vt:lpstr>Cyrkulacyjna</vt:lpstr>
      <vt:lpstr>Obrachunkowa </vt:lpstr>
      <vt:lpstr>Płatnicza</vt:lpstr>
      <vt:lpstr>Tezauryzacyjna</vt:lpstr>
      <vt:lpstr>Cechy pieniądza</vt:lpstr>
      <vt:lpstr>Historia pieniądza</vt:lpstr>
      <vt:lpstr>PIENIĄDZ PIERWOTNY-TOWAROWY </vt:lpstr>
      <vt:lpstr>PIENIĄDZ KRUSZCOWY </vt:lpstr>
      <vt:lpstr>PIENIĄDZ PAPIEROWY </vt:lpstr>
      <vt:lpstr>PIENIĄDZ BEZGOTÓWKOWY </vt:lpstr>
      <vt:lpstr> </vt:lpstr>
      <vt:lpstr>PRAWO KOPERNIKA-GRESHAMA </vt:lpstr>
      <vt:lpstr>Miary pieniądza i indeksy Divisia</vt:lpstr>
      <vt:lpstr>Slajd 23</vt:lpstr>
      <vt:lpstr>Indeksy Divisia dla agregatów monetarnych</vt:lpstr>
      <vt:lpstr>Zmiany metodyczne w statystyce pieniężnej i bankowej  </vt:lpstr>
      <vt:lpstr>Pierwsza zmiana</vt:lpstr>
      <vt:lpstr>Zmieniony sposób klasyfikacji przedstawiony schematycznie dłużnych papierów wartościowych z terminem pierwotnym do 2 lat (zaliczane do agregatu M3)  </vt:lpstr>
      <vt:lpstr>Z drugą zmianą związane są depozyty: </vt:lpstr>
      <vt:lpstr>Uwaga</vt:lpstr>
      <vt:lpstr>Podstawowe rodzaje pieniądza: </vt:lpstr>
      <vt:lpstr>Pieniądz kruszcowy </vt:lpstr>
      <vt:lpstr>Pieniądz bezgotówkowy elektroniczny </vt:lpstr>
      <vt:lpstr>Czek</vt:lpstr>
      <vt:lpstr>Weksel</vt:lpstr>
      <vt:lpstr>Elementy weksla trasowanego: </vt:lpstr>
      <vt:lpstr>Elementy weksla własnego: </vt:lpstr>
      <vt:lpstr>Obligacja </vt:lpstr>
      <vt:lpstr>Elementy obligacji: </vt:lpstr>
      <vt:lpstr>Waluty wirtualne</vt:lpstr>
      <vt:lpstr>Slajd 40</vt:lpstr>
      <vt:lpstr>Slajd 41</vt:lpstr>
      <vt:lpstr>Slajd 42</vt:lpstr>
      <vt:lpstr>Bibliografia:</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Ola</dc:creator>
  <cp:lastModifiedBy>Ola</cp:lastModifiedBy>
  <cp:revision>53</cp:revision>
  <dcterms:created xsi:type="dcterms:W3CDTF">2018-04-09T15:13:41Z</dcterms:created>
  <dcterms:modified xsi:type="dcterms:W3CDTF">2018-04-13T19:23:09Z</dcterms:modified>
</cp:coreProperties>
</file>