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2" r:id="rId3"/>
    <p:sldId id="283" r:id="rId4"/>
    <p:sldId id="284" r:id="rId5"/>
    <p:sldId id="323" r:id="rId6"/>
    <p:sldId id="285" r:id="rId7"/>
    <p:sldId id="286" r:id="rId8"/>
    <p:sldId id="271" r:id="rId9"/>
    <p:sldId id="272" r:id="rId10"/>
    <p:sldId id="273" r:id="rId11"/>
    <p:sldId id="274" r:id="rId12"/>
    <p:sldId id="324" r:id="rId13"/>
    <p:sldId id="299" r:id="rId14"/>
    <p:sldId id="300" r:id="rId15"/>
    <p:sldId id="302" r:id="rId16"/>
    <p:sldId id="303" r:id="rId17"/>
    <p:sldId id="304" r:id="rId18"/>
    <p:sldId id="305" r:id="rId19"/>
    <p:sldId id="267" r:id="rId20"/>
    <p:sldId id="316" r:id="rId21"/>
    <p:sldId id="325" r:id="rId22"/>
    <p:sldId id="330" r:id="rId23"/>
    <p:sldId id="287" r:id="rId24"/>
    <p:sldId id="327" r:id="rId25"/>
    <p:sldId id="293" r:id="rId26"/>
    <p:sldId id="317" r:id="rId27"/>
    <p:sldId id="260" r:id="rId28"/>
    <p:sldId id="258" r:id="rId29"/>
    <p:sldId id="288" r:id="rId30"/>
    <p:sldId id="289" r:id="rId31"/>
    <p:sldId id="291" r:id="rId32"/>
    <p:sldId id="290" r:id="rId33"/>
    <p:sldId id="292" r:id="rId34"/>
    <p:sldId id="269" r:id="rId35"/>
    <p:sldId id="294" r:id="rId36"/>
    <p:sldId id="296" r:id="rId37"/>
    <p:sldId id="329" r:id="rId38"/>
    <p:sldId id="275" r:id="rId39"/>
    <p:sldId id="281" r:id="rId40"/>
    <p:sldId id="276" r:id="rId41"/>
    <p:sldId id="277" r:id="rId42"/>
    <p:sldId id="278" r:id="rId43"/>
    <p:sldId id="279" r:id="rId44"/>
    <p:sldId id="268" r:id="rId45"/>
    <p:sldId id="332" r:id="rId46"/>
    <p:sldId id="333" r:id="rId47"/>
    <p:sldId id="319" r:id="rId48"/>
    <p:sldId id="320" r:id="rId49"/>
    <p:sldId id="321" r:id="rId50"/>
    <p:sldId id="322" r:id="rId5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7" autoAdjust="0"/>
    <p:restoredTop sz="94660"/>
  </p:normalViewPr>
  <p:slideViewPr>
    <p:cSldViewPr>
      <p:cViewPr varScale="1">
        <p:scale>
          <a:sx n="88" d="100"/>
          <a:sy n="8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5FE079-427B-4683-9D18-3BB5963F551D}" type="datetimeFigureOut">
              <a:rPr lang="pl-PL" smtClean="0"/>
              <a:pPr/>
              <a:t>2014-12-27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F10A6B-255A-4BED-B322-932A8F922B73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ybunal.gov.pl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/>
              <a:t>TYMCZASOWE ARESZTOWANIE</a:t>
            </a:r>
            <a:endParaRPr lang="pl-PL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pl-PL" dirty="0" smtClean="0"/>
              <a:t>	</a:t>
            </a:r>
            <a:r>
              <a:rPr lang="pl-PL" b="1" dirty="0" smtClean="0"/>
              <a:t>3)</a:t>
            </a:r>
            <a:r>
              <a:rPr lang="pl-PL" b="1" dirty="0" smtClean="0"/>
              <a:t> </a:t>
            </a:r>
            <a:r>
              <a:rPr lang="pl-PL" b="1" dirty="0" smtClean="0"/>
              <a:t>zarzucenie </a:t>
            </a:r>
            <a:r>
              <a:rPr lang="pl-PL" b="1" dirty="0" smtClean="0"/>
              <a:t>oskarżonemu popełnienie zbrodni lub występku zagrożonego karą pozbawienia wolności, której górna granica wynosi, co najmniej 8 lat, albo którego sąd I instancji skazał na karę pozbawienia wolności wyższą niż 3 lata, </a:t>
            </a:r>
            <a:r>
              <a:rPr lang="pl-PL" dirty="0" smtClean="0"/>
              <a:t>obawy utrudniania prawidłowego toku postępowania, o których mowa w art. 258 § 1, uzasadniające stosowanie środka zapobiegawczego, mogą wynikać także z surowości grożącej oskarżonemu kary.</a:t>
            </a:r>
            <a:endParaRPr lang="pl-PL" b="1" dirty="0" smtClean="0"/>
          </a:p>
          <a:p>
            <a:pPr lvl="0"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obawa uzasadniona grożącą oskarżonemu surową karą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Stosowanie tymczasowego aresztowania na tej podstawie nie może następować „automatycznie” z uwagi na sam fakt określonej kwalifikacji prawnej zarzucanego czynu i wynikające z niej zagrożenie karą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Stosowanie tymczasowego aresztowania na podstawie tej przesłanki będzie możliwe wówczas, gdy zarzut popełnienia przestępstwa, którego górna granica wynosi, co najmniej 8 lat zostanie trafnie postawiony i jednocześnie z okoliczności sprawy wynika, że oskarżonemu rzeczywiście zostanie wymierzona tak surowa kara pozbawienia wolności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467368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pl-PL" dirty="0" smtClean="0"/>
              <a:t>	</a:t>
            </a:r>
            <a:r>
              <a:rPr lang="pl-PL" b="1" dirty="0" smtClean="0"/>
              <a:t>4)wyjątkowo tymczasowe aresztowanie może nastąpić także wtedy, gdy zachodzi uzasadniona obawa, że oskarżony, któremu zarzucono popełnienie zbrodni lub umyślnego występku popełni przestępstwo przeciwko życiu, zdrowiu lub bezpieczeństwu powszechnemu, a zwłaszcza, gdy popełnieniem takiego przestępstwa groził. </a:t>
            </a:r>
          </a:p>
          <a:p>
            <a:pPr lvl="0" algn="just">
              <a:buNone/>
            </a:pPr>
            <a:endParaRPr lang="pl-PL" dirty="0" smtClean="0"/>
          </a:p>
          <a:p>
            <a:pPr lvl="0" algn="just">
              <a:buNone/>
            </a:pPr>
            <a:r>
              <a:rPr lang="pl-PL" dirty="0" smtClean="0"/>
              <a:t>	Brak jest legalnej definicji „ciężkiego przestępstwa”. Interpretując to pojęcie można posiłkowo stosować kryteria przewidziane w § 2 art. 257 k.p.k. W przepisie tym zostały wymienione przestępstwa przeciwko życiu, zdrowiu, a także bezpieczeństwu powszechnemu. Nie jest to jednak katalog zamknięty.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Warunki zastosowania tymczasowego aresztowania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istnienie przesłanek pozytywnych i brak przesłanek negatywnych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Pozytywne przesłanki zastosowania tymczasowego aresztowania wyrażone zostały w art. 249 § 1 k.p.k. oraz w art. 258 § 1 i 2 k.p.k.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Pozytywną ogólną przesłanką są zebrane w sprawie dowody wskazujące na duże prawdopodobieństwo, że oskarżony popełnił zarzucane mu przestępstwo, zaś przesłanką szczególną - obawa bezprawnego utrudniania przez oskarżonego postępowania karnego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brak dowodów wskazujących na popełnienie przez oskarżonego przestępstwa oraz brak bezprawnego utrudniania postępowania karnego stanowią przesłanki negatywne stosowania tymczasowego aresztowania(odpowiednio negatywną ogólną i negatywną szczególną)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stosowania tymczasowego aresztowania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b="1" dirty="0" smtClean="0"/>
              <a:t>Pierwszy zakaz względny: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Jeżeli szczególne względy nie stoją temu na przeszkodzie, należy odstąpić od tymczasowego aresztowania, zwłaszcza gdy pozbawienie oskarżonego wolności: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1) </a:t>
            </a:r>
            <a:r>
              <a:rPr lang="pl-PL" dirty="0" smtClean="0"/>
              <a:t>spowodowałoby dla jego życia lub zdrowia poważne niebezpieczeństwo,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2) </a:t>
            </a:r>
            <a:r>
              <a:rPr lang="pl-PL" dirty="0" smtClean="0"/>
              <a:t>pociągałoby wyjątkowo ciężkie skutki dla oskarżonego lub jego najbliższej rodziny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81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Drugi zakaz względny: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Tymczasowego aresztowania nie stosuje się, gdy na podstawie okoliczności sprawy można przewidywać, że sąd orzeknie w stosunku do oskarżonego karę pozbawienia wolności z warunkowym zawieszeniem jej wykonania lub karę łagodniejszą albo że okres tymczasowego aresztowania przekroczy przewidywany wymiar kary pozbawienia wolności bez warunkowego zawieszenia.</a:t>
            </a:r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Trzeci zakaz względny: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Tymczasowe aresztowanie nie może być stosowane, jeżeli przestępstwo zagrożone jest karą pozbawienia wolności nieprzekraczającą </a:t>
            </a:r>
            <a:r>
              <a:rPr lang="pl-PL" dirty="0" smtClean="0"/>
              <a:t>2 lat.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Względność zakazów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Względność zakazu drugiego i trzeciego wynika nadto z art. 259 § 4, który przewiduje, że oba te zakazy nie mają zastosowania, gdy oskarżony ukrywa się, uporczywie nie stawia się na wezwania lub w inny bezprawny sposób utrudnia postępowanie albo nie można ustalić jego tożsamości.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Gwarancje humanitarnego traktowania tymczasowo aresztowanego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pl-PL" b="1" dirty="0" smtClean="0"/>
              <a:t>Z zakresie ochrony zdrowia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 marL="514350" indent="-514350" algn="just">
              <a:buNone/>
            </a:pPr>
            <a:r>
              <a:rPr lang="pl-PL" dirty="0" smtClean="0"/>
              <a:t>	Jeżeli stan zdrowia tego wymaga tymczasowe aresztowanie może być wykonywane tylko w postaci umieszczenia w odpowiednim zakładzie </a:t>
            </a:r>
            <a:r>
              <a:rPr lang="pl-PL" dirty="0" smtClean="0"/>
              <a:t>leczniczym, w tym w zakładzie psychiatrycznym lub zakładzie leczenia odwykowego </a:t>
            </a:r>
            <a:r>
              <a:rPr lang="pl-PL" dirty="0" smtClean="0"/>
              <a:t>(art. 260) np. w szpitalu aresztu śledczego lub zakładu karnego albo w otwartym szpitalu, ale pod strażą. Jeśli stan zdrowia mimo to będzie się pogarszał, a zdaniem lekarzy to pobyt na wolności mógłby spowodować poprawę, trzeba będzie na zasadzie art. 259 § 1 uchylić tymczasowe aresztowanie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673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2) W zakresie ochrony sfery osobistej i życia rodzinnego</a:t>
            </a:r>
          </a:p>
          <a:p>
            <a:pPr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Na żądanie zatrzymanego sąd jest zobowiązany bezzwłocznie zawiadomić osobę najbliższą dla oskarżonego o jego tymczasowym aresztowaniu. Może to być osoba wskazana przez oskarżonego oraz na jego wniosek inna osoba zamiast lub obok wskazanej przez niego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Sąd jest zobowiązany zawiadomić o zastosowaniu tymczasowego aresztowania pracodawcę, szkołę lub uczelnię, a w stosunku – do żołnierza – jego dowódcę, a w przypadku, gdy oskarżony jest przedsiębiorcą, na jego wniosek zarządzającego przedsiębiorstwem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3874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b="1" dirty="0" smtClean="0"/>
              <a:t>3) W zakresie ochrony osób pozostających pod opieką oskarżonego, jego mienia i mieszkania sąd stosujący tymczasowe aresztowanie ma obowiązek: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Zawiadomienia o tym sądu opiekuńczego, jeżeli zachodzi potrzeba ustanowienia opieki nad dziećmi aresztowanego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Zawiadomienia organu opieki społecznej, jeżeli zachodzi potrzeba roztoczenia opieki nad osobą niedołężną lub chorą, którą aresztowany się opiekował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Przedsięwzięcia czynności niezbędnych do ochrony mienia i mieszkania aresztowanego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4)</a:t>
            </a:r>
            <a:r>
              <a:rPr lang="pl-PL" dirty="0" smtClean="0"/>
              <a:t> </a:t>
            </a:r>
            <a:r>
              <a:rPr lang="pl-PL" dirty="0" smtClean="0"/>
              <a:t>O zastosowaniu tymczasowego aresztowania sąd zawiadamia organ prowadzący przeciwko oskarżonemu postępowanie w innej sprawie, o ile powziął informację o tym postępowaniu. Sąd poucza oskarżonego o treści art. 75 § 1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Pojęcie i istota tymczasowego aresztowania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8244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Tymczasowe aresztowanie polega na tymczasowym (prowizorycznym) pozbawieniu wolności osoby oskarżonej (podejrzanej) celem zabezpieczenia warunków prawidłowego toku postępowania poprzez umieszczenie w areszcie śledczym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Stosowanie tymczasowego aresztowania będzie możliwe tylko wtedy, gdy zastosowanie innego środka o charakterze </a:t>
            </a:r>
            <a:r>
              <a:rPr lang="pl-PL" dirty="0" err="1" smtClean="0"/>
              <a:t>nieizolacyjnym</a:t>
            </a:r>
            <a:r>
              <a:rPr lang="pl-PL" dirty="0" smtClean="0"/>
              <a:t> jest niewystarczające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Jest najsurowszym ze wszystkich środków zapobiegawczych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Może nastąpić tylko na </a:t>
            </a:r>
            <a:r>
              <a:rPr lang="pl-PL" b="1" dirty="0" smtClean="0"/>
              <a:t>mocy postanowienia sądu</a:t>
            </a:r>
            <a:r>
              <a:rPr lang="pl-PL" dirty="0" smtClean="0"/>
              <a:t>, zarówno w postępowaniu przygotowawczym jak i jurysdykcyjnym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W toku postępowania przygotowawczego prokurator kieruje wniosek do sądu o zastosowanie niniejszego środka zapobiegawczego, </a:t>
            </a:r>
            <a:r>
              <a:rPr lang="pl-PL" dirty="0" err="1" smtClean="0"/>
              <a:t>nieprokuratorski</a:t>
            </a:r>
            <a:r>
              <a:rPr lang="pl-PL" dirty="0" smtClean="0"/>
              <a:t> organ ścigania musi wystąpić z takim wnioskiem do prokuratora lecz o wystąpieniu z nim do sądu decyduje wyłącznie prokurator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Procedura stosowania tymczasowego aresztowania w postępowaniu przygotowawczym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arenR"/>
            </a:pPr>
            <a:r>
              <a:rPr lang="pl-PL" dirty="0" smtClean="0"/>
              <a:t>Policja zatrzymuje osobę podejrzaną i w okresie do 48 godzin ma obowiązek zebrania niezbędnych danych umożliwiających podjęcie decyzji, co do dalszego zatrzymania i ewentualnie postawienie wniosku o zastosowaniu tymczasowego aresztowania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 tym samym okresie 48 godzin prokurator, po doręczeniu mu przez policję wniosku o wystąpienie do sądu o tymczasowe aresztowanie powinien przesłuchać podejrzanego osobiście, a następnie wystąpić do sądu z wnioskiem o zastosowanie tymczasowego aresztowania lub z wnioskiem o rozpoznanie sprawy w postępowaniu przyśpieszonym albo zarządzić jego zwolnienie. Zaraz potem prokurator zarządza doprowadzenie tymczasowo aresztowanego do sądu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Doprowadzenie podejrzanego do sądu i oddanie go do dyspozycji sądu otwiera kolejny 24-godzinny termin. W tym czasie sąd zapoznaje się z wnioskiem, przesłuchuje zatrzymanego i przed upływem 24-godzinnego terminu postanawia, że stosuje tymczasowe aresztowanie lub inny środek zapobiegawczy albo zarządza zwolnienie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Prawo wysłuchania osoby pozbawionej wolności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Zgodnie z art. 5 ust. 3 Konwencji każdy zatrzymany lub aresztowany powinien zostać niezwłocznie postawiony przed sędzią lub innym urzędnikiem uprawnionym do wykonywania władzy sądowej w celu ustalenia bezzwłocznie przez sąd legalności pozbawienia wolności i zarządzenia zwolnienia, jeżeli pozbawienie wolności jest niezgodne z prawem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Zgodnie z art. 249 § 3 k.p.k. przed zastosowaniem środka zapobiegawczego sąd lub prokurator stosujący środek zapobiegawczy przesłuchuje oskarżonego, chyba że jest to niemożliwe z powodu jego ukrywania się lub jego nieobecności w kraju. Obowiązek taki ciąży na organach postępowania karnego zarówno w postępowaniu przygotowawczym jak i jurysdykcyjnym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Należy dopuścić do udziału w przesłuchaniu ustanowionego obrońcę, jeżeli się stawi; zawiadomienie obrońcy o terminie przesłuchania nie jest obowiązkowe, chyba że oskarżony o to wnosi, a nie utrudni to przeprowadzenia czynności. O terminie przesłuchania sąd zawiadamia prokuratora.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Prokurator nie ma obowiązku przesłuchania podejrzanego przed przesłaniem wniosku o tymczasowe aresztowanie do sądu. Takie uregulowanie pomogłoby już na tym etapie postępowania rozstrzygnąć czy konieczne jest stosowanie środka zapobiegawczego i czy zachodzi potrzeba skierowania wniosku do sądu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Prawo do udziału w posiedzeniu sądu w przedmiocie zastosowania tymczasowego aresztowania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Prokurator i obrońca mają prawo wziąć udział w posiedzeniu sądu dotyczącym przedłużenia stosowania tymczasowego aresztowania oraz rozpoznania zażalenia na zastosowanie lub przedłużenie tego środka zapobiegawczego</a:t>
            </a:r>
            <a:r>
              <a:rPr lang="pl-PL" dirty="0" smtClean="0"/>
              <a:t>. Na żądanie oskarżonego, który nie ma obrońcy, wyznacza się do tej czynności obrońcę z urzędu. Zarządzenie może wydać także referendarz sądowy. </a:t>
            </a:r>
            <a:r>
              <a:rPr lang="pl-PL" dirty="0" smtClean="0"/>
              <a:t>Niestawiennictwo obrońcy lub prokuratora należycie zawiadomionych o terminie nie tamuje rozpoznania sprawy.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Postanowienie o zastosowaniu tymczasowego aresztowania lub innego środka zapobiegawczego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musi spełniać wymogi przewidziane dla każdego postanowienia, a ponadto zawierać elementy wskazane w art. 251 k.p.k.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Należy wymienić osobę, zarzucany jej czyn, jego kwalifikację prawną oraz podstawę szczególną i ogólną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Należy zaznaczyć, iż te same elementy, co postanowienie o zastosowaniu tymczasowego aresztowania powinno zawierać postanowienie o przedłużeniu stosowania tego środka zapobiegawczego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959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Osoba podejrzana powinna być wymieniona z imienia i nazwiska, a w przypadku posługiwania się przez nią kilkoma nazwiskami powinny być podane wszystkie nazwiska przez nią używane. Ponadto należy wskazać imiona jej rodziców, datę i miejsce urodzenia, można również zamieścić adres jej zamieszkania. W sytuacji nieustalenia tożsamości można podać jej rysopis. Precyzyjne określenie osoby tymczasowo aresztowanej jest konieczne ze względu na uniknięcie potencjalnej pomyłki przy jego stosowaniu.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Wskazanie zarzuconego czynu powinno nastąpić poprzez dokonanie jego opisu w sposób wyczerpujący znamiona przestępstwa, a także poprzez wskazanie czasu, miejsca oraz okoliczności popełnienia przestępstwa.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Wskazanie kwalifikacji prawnej następuje na podstawie przepisu ustawy karnej, pod który czyn oskarżonego powinien być zakwalifikowany. Wskazanie podstawy prawnej powinno obejmować zarówno podstawę ogólną jak i szczególną</a:t>
            </a:r>
            <a:r>
              <a:rPr lang="pl-PL" baseline="30000" dirty="0" smtClean="0"/>
              <a:t> </a:t>
            </a:r>
            <a:r>
              <a:rPr lang="pl-PL" dirty="0" smtClean="0"/>
              <a:t>stosowania tymczasowego aresztowania.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W każdym postanowieniu o zastosowaniu tymczasowego aresztowania należy określić czas jego trwania, a ponadto oznaczyć termin, do którego aresztowanie ma trwać.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Określenie czasu trwania tymczasowego aresztowania następuje przez wskazanie liczby dni, tygodni lub miesięcy, 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oznaczenie terminu następuje poprzez wskazanie konkretnej daty np. sąd zastosował wobec podejrzanego tymczasowe aresztowanie na okres 2 miesięcy, który upłynie dnia 30 czerwca 2012 r.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Termin oznaczony w miesiącach lub latach upływa z dniem miesiąca, który odpowiada początkowi terminu.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Termin ten należy oznaczyć przez podanie daty kalendarzowej, a nie poprzez nastąpienie zaszłości faktycznej czy procesowej (również w postępowaniu jurysdykcyjnym).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Nie będzie prawidłowe określenie terminu, do którego ma trwać tymczasowe aresztowanie poprzez wskazanie, że ma ono trwać do „wprowadzenia kary do wykonania”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Uzasadnienie postanowienia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>
            <a:normAutofit fontScale="55000" lnSpcReduction="20000"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Jest to </a:t>
            </a:r>
            <a:r>
              <a:rPr lang="pl-PL" b="1" dirty="0" smtClean="0"/>
              <a:t>środek kontrolny </a:t>
            </a:r>
            <a:r>
              <a:rPr lang="pl-PL" dirty="0" smtClean="0"/>
              <a:t>takiej decyzji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Uzasadnienie postanowienia sporządza się na piśmie wraz z samym postanowieniem </a:t>
            </a:r>
            <a:r>
              <a:rPr lang="pl-PL" dirty="0" smtClean="0"/>
              <a:t>(art. 98 § 1 k.p.k.). Żaden przepis ustawy nie zwalnia sądu z obowiązku sporządzenia uzasadnienia postanowienia dotyczącego stosowania tymczasowego aresztowania.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Uzasadnienie nie może ograniczać się do wskazania przepisu na podstawie, którego zostało zastosowane tymczasowe aresztowanie, musi ono wskazywać również dowody świadczące o tym, że podejrzany popełnił przestępstwo, a także okoliczności uzasadniające stosowanie tymczasowego aresztowania. Potwierdzeniem tego jest postanowienie Sądu Najwyższego zgodnie, </a:t>
            </a:r>
            <a:br>
              <a:rPr lang="pl-PL" dirty="0" smtClean="0"/>
            </a:br>
            <a:r>
              <a:rPr lang="pl-PL" dirty="0" smtClean="0"/>
              <a:t>z którym przytoczenie przepisu bez wskazania na konkretne dowody, jakie zostały </a:t>
            </a:r>
            <a:br>
              <a:rPr lang="pl-PL" dirty="0" smtClean="0"/>
            </a:br>
            <a:r>
              <a:rPr lang="pl-PL" dirty="0" smtClean="0"/>
              <a:t>w sprawie zebrane i które wskazują na duże prawdopodobieństwo, że oskarżony popełnił przestępstwo, nie może być uznane za prawidłowe uzasadnienie postanowienia zarówno </a:t>
            </a:r>
            <a:br>
              <a:rPr lang="pl-PL" dirty="0" smtClean="0"/>
            </a:br>
            <a:r>
              <a:rPr lang="pl-PL" dirty="0" smtClean="0"/>
              <a:t>o zastosowaniu jak i przedłużeniu stosowania tymczasowego aresztowania (Postanowienie SN z dnia 15 października 1996 r., II KZ 78/96, OSNKW 1996, nr 11-12, poz. 84)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Musi zawierać ono przedstawienie dowodów świadczących o popełnieniu przez oskarżonego przestępstwa oraz przytoczenie okoliczności wskazujących na istnienie podstawy i konieczność zastosowania środka zapobiegawczego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Należy również wskazać dlaczego nie uznano za wystarczające zastosowanie innego środka zapobiegawczego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NOWELIZACJA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	w art. 251 § 3 otrzymuje brzmienie: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„§ 3. Uzasadnienie postanowienia o zastosowaniu środka zapobiegawczego powinno zawierać przedstawienie dowodów świadczących o popełnieniu przez oskarżonego przestępstwa, wykazanie okoliczności wskazujących na istnienie zagrożeń dla prawidłowego toku postępowania lub możliwości popełnienia przez oskarżonego nowego, ciężkiego przestępstwa w razie niezastosowania środka zapobiegawczego lub określonej podstawy jego zastosowania i potrzeby zastosowania danego środka. W wypadku tymczasowego aresztowania należy ponadto wyjaśnić, dlaczego nie uznano za wystarczające zastosowanie innego środka zapobiegawczego.”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3957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	po art. 249 dodaje się art. 249a w brzmieniu:</a:t>
            </a:r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„Art. 249a. Podstawę orzeczenia o zastosowaniu lub przedłużeniu tymczasowego aresztowania mogą stanowić jedynie ustalenia poczynione na podstawie dowodów jawnych dla oskarżonego i jego obrońcy. Sąd uwzględnia z urzędu także okoliczności, których prokurator nie ujawnił, po ich ujawnieniu na posiedzeniu, jeżeli są one korzystne dla oskarżonego.”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NOWELIZACJA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Czas trwania tymczasowego aresztowania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Uregulowany został w art. 263 k.p.k. Ustawodawca tworząc art. 263 k.p.k. oparł się na tworzeniu wyjątków od wyjątków następujących po sobie w kolejnych przepisach dotyczących zasad przedłużania tymczasowego aresztowania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5 ust. 3 Konwencji o Ochronie Praw Człowieka i Podstawowych Wolności przewiduje prawo do rozsądnego czasu aresztowania. Przepis ten wyraża dyrektywę ograniczania czasu trwania tymczasowego aresztowania do niezbędnego minimum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Brak jest wskazania długości tego okresu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Będzie on zależny od okoliczności konkretnej sprawy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Europejski Trybunał Praw Człowieka stoi na stanowisku, że ocena rozsądnego czasu trwania tymczasowego aresztowania nie może być dokonywana abstrakcyjnie. Musi być dokonywana ze względu na szczególne okoliczności występujące w konkretnej sprawie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Przedłużające się tymczasowe aresztowanie będzie uzasadnione występowaniem interesu publicznego, który ma pierwszeństwo przed wolnością osobistą.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Funkcje tymczasowego aresztowania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Podstawową funkcją tymczasowego aresztowania jest </a:t>
            </a:r>
            <a:r>
              <a:rPr lang="pl-PL" b="1" dirty="0" smtClean="0"/>
              <a:t>zabezpieczenie prawidłowego toku postępowania. 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zasadniczą funkcją tymczasowego aresztowania jest </a:t>
            </a:r>
            <a:r>
              <a:rPr lang="pl-PL" b="1" dirty="0" smtClean="0"/>
              <a:t>funkcja prewencyjna </a:t>
            </a:r>
            <a:r>
              <a:rPr lang="pl-PL" dirty="0" smtClean="0"/>
              <a:t>zwana także </a:t>
            </a:r>
            <a:r>
              <a:rPr lang="pl-PL" b="1" dirty="0" smtClean="0"/>
              <a:t>funkcją zabezpieczającą</a:t>
            </a:r>
            <a:r>
              <a:rPr lang="pl-PL" dirty="0" smtClean="0"/>
              <a:t> (zabezpiecza, chroni postępowanie karne, uniemożliwia bezprawny wpływ na prawidłowy tok postępowania). Została ona wyrażona w art. 249 § 1 k.p.k.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Funkcją akcesoryjną tymczasowego aresztowania jest </a:t>
            </a:r>
            <a:r>
              <a:rPr lang="pl-PL" b="1" dirty="0" smtClean="0"/>
              <a:t>funkcja ochronna</a:t>
            </a:r>
            <a:r>
              <a:rPr lang="pl-PL" dirty="0" smtClean="0"/>
              <a:t>, mająca na celu zapobiegnięcie popełnienia przez oskarżonego nowego, ciężkiego przestępstwa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81616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Tymczasowe aresztowanie jest środkiem terminowym i może trwać przez czas oznaczony, do określonego terminu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Terminy te mają charakter względny i mogą być przedłużane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Okresy stosowania tego środka zapobiegawczego, o których mowa w niniejszym przepisie mają na celu przeciwdziałanie przewlekłości postępowania, a także jego przyśpieszenie i usprawnienie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Okresy stosowania tymczasowego aresztowania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Sądy mogą stosować tymczasowe aresztowanie kilkakrotnie w ramach przysługujących im ustawowo okresów jego stosowania, a także jednorazowo na cały dopuszczalny czas trwania, w zależności od potrzeb konkretnego przypadku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Okresy stosowania tymczasowego aresztowania sumują się w obrębie tego samego postępowania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Okres tymczasowego aresztowania podejrzanego w postępowaniu jurysdykcyjnym zależy od okresu stosowania tego środka w postępowaniu przygotowawczym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Jak liczyć okres tymczasowego aresztowania?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Okres tymczasowego aresztowania liczy się od dnia zatrzymania (art. 265 k.p.k.)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Nie ma znaczenia czy zatrzymanie nastąpiło na terytorium Rzeczypospolitej Polski czy też poza jej granicami zgodnie bowiem z art. 298 § 2 k.p.k. przepis art. 265 k.p.k. stosuje się odpowiednio, także gdy zatrzymanie nastąpiło za granicą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Okres stosowania tymczasowego aresztowania to czas faktycznego pozbawienia wolności na podstawie postanowienia o tymczasowym aresztowaniu, wliczając w to czas zatrzymania. Bez znaczenia jest data wydania postanowienia o zastosowaniu tymczasowego aresztowania (może się ona różnić od daty zatrzymania)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Do kiedy można stosować tymczasowe aresztowanie?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Tymczasowe aresztowanie może trwać, aż do chwili rozpoczęcia wykonania kary.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uniewinnienia oskarżonego, umorzenia lub warunkowego umorzenia postępowania, warunkowego zawieszenia wykonania kary, wymierzenia kary pozbawienia wolności odpowiadającej co najwyżej okresowi tymczasowego aresztowania, skazania na karę łagodniejszą niż pozbawienie wolności albo w razie odstąpienia od wymierzenia kary, zarządza się niezwłoczne zwolnienie tymczasowo aresztowanego, jeśli nie jest on pozbawiony wolności w innej sprawie (art. 264 § 1 k.p.k.)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NOWELIZACJA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b="1" dirty="0" smtClean="0"/>
              <a:t>	art. 264 § 3 otrzymuje brzmienie: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„§ 3. W wypadku prawomocnego orzeczenia środka zabezpieczającego polegającego na umieszczeniu sprawcy w zakładzie zamkniętym można zastosować tymczasowe aresztowanie do czasu rozpoczęcia wykonywania środka, jednak nie dłużej niż na okres 3 miesięcy, z możliwością jednorazowego przedłużenia w szczególnie uzasadnionym wypadku na kolejny miesiąc. Tymczasowe aresztowanie wykonuje się w warunkach umożliwiających stosowanie odpowiedniego postępowania leczniczego, terapeutycznego, rehabilitacyjnego oraz resocjalizacyjnego.”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Termin podstawowy stosowania tymczasowego aresztowania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 postępowaniu przygotowawczym, sąd stosując tymczasowe aresztowanie, oznacza jego termin na okres nie dłuższy niż 3 miesiące (art. 263 § 1 k.p.k.) i w takim terminie powinno zostać zakończone.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Zgodnie z art. 250 § 2 k.p.k. sądem właściwym do zastosowania tymczasowego aresztowania w postępowaniu przygotowawczym będzie sąd rejonowy, w którego okręgu prowadzi się postępowanie, a w wypadkach niecierpiących zwłoki także inny sąd rejonowy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Sąd rejonowy stosujący tymczasowe aresztowanie na okres poniżej 3 miesięcy będzie właściwy do ponownego zastosowania tego środka, a także jego przedłużenia (nawet kilkakrotnego), lecz maksymalnie do 3 miesięcy</a:t>
            </a:r>
          </a:p>
          <a:p>
            <a:pPr algn="just">
              <a:buNone/>
            </a:pP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W sytuacji, gdy wobec podejrzanego zostanie ponownie zastosowane tymczasowe aresztowanie w tej samej sprawie w stadium postępowania przygotowawczego okres stosowania tego środka musi być tak oznaczony, aby łącznie z poprzednim nie przekraczał 3 miesięcy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Przedłużenie czasu trwania tymczasowego aresztowania – ogólne reguły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Orzekanie w przedmiocie przedłużenia czasu trwania tymczasowego aresztowania w postępowaniu przygotowawczym stanowi „czynność sądową w postępowaniu przygotowawczym” i powinno nastąpić jednoosobowo zgodnie z art. 329 k.p.k.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 wnioskiem o przedłużenie okresu stosowania tymczasowego aresztowania należy wystąpić, z jednoczesnym przesłaniem właściwemu sądowi akt sprawy, nie później jednak niż 14 dni przed upływem dotychczas określonego terminu stosowania tego środka </a:t>
            </a:r>
            <a:br>
              <a:rPr lang="pl-PL" dirty="0" smtClean="0"/>
            </a:br>
            <a:r>
              <a:rPr lang="pl-PL" dirty="0" smtClean="0"/>
              <a:t>(art. 263 § 6 k.p.k.). </a:t>
            </a:r>
            <a:r>
              <a:rPr lang="pl-PL" b="1" dirty="0" smtClean="0"/>
              <a:t>Termin ten nie ma charakteru zawitego (termin instrukcyjny)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57216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sz="2900" dirty="0" smtClean="0"/>
              <a:t>Dalsze uregulowania artykułu 263 k.p.k. stanowią wyjątek od zasady i pozwalają na przedłużenie tymczasowego aresztowania. Między tymi przepisami istnieje relacja jak między zasadą a wyjątkiem. Omawiana regulacja przedstawiają się następująco:</a:t>
            </a:r>
          </a:p>
          <a:p>
            <a:pPr algn="just"/>
            <a:endParaRPr lang="pl-PL" sz="2900" dirty="0" smtClean="0"/>
          </a:p>
          <a:p>
            <a:pPr lvl="0" algn="just"/>
            <a:r>
              <a:rPr lang="pl-PL" sz="2900" dirty="0" smtClean="0"/>
              <a:t>§ 2 umożliwia przedłużenie terminu podstawowego na łączny okres nieprzekraczający </a:t>
            </a:r>
            <a:r>
              <a:rPr lang="pl-PL" sz="2900" b="1" dirty="0" smtClean="0"/>
              <a:t>dwunastu miesięcy </a:t>
            </a:r>
            <a:r>
              <a:rPr lang="pl-PL" sz="2900" dirty="0" smtClean="0"/>
              <a:t>(wliczając w to termin podstawowy). Przedłużenie takie może nastąpić ze względu na </a:t>
            </a:r>
            <a:r>
              <a:rPr lang="pl-PL" sz="2900" b="1" dirty="0" smtClean="0"/>
              <a:t>szczególne okoliczności sprawy </a:t>
            </a:r>
            <a:r>
              <a:rPr lang="pl-PL" sz="2900" dirty="0" smtClean="0"/>
              <a:t>z powodu, których nie można było ukończyć postępowania; </a:t>
            </a:r>
          </a:p>
          <a:p>
            <a:pPr lvl="0" algn="just"/>
            <a:endParaRPr lang="pl-PL" sz="2900" dirty="0" smtClean="0"/>
          </a:p>
          <a:p>
            <a:pPr lvl="0" algn="just"/>
            <a:r>
              <a:rPr lang="pl-PL" sz="2900" dirty="0" smtClean="0"/>
              <a:t>zgodnie z brzmieniem § 3 łączny okres trwania tymczasowego aresztowania do czasu wydania pierwszego wyroku przez sąd I instancji nie może przekroczyć 2 lat;</a:t>
            </a:r>
            <a:r>
              <a:rPr lang="pl-PL" sz="1400" dirty="0" smtClean="0"/>
              <a:t> </a:t>
            </a:r>
            <a:r>
              <a:rPr lang="pl-PL" sz="2900" dirty="0" smtClean="0"/>
              <a:t>Odnosząc się do § 3 należy zaznaczyć, że z omawianego przepisu wynika, że po wydaniu wyroku przez sąd pierwszej instancji okres tymczasowego aresztowania </a:t>
            </a:r>
            <a:r>
              <a:rPr lang="pl-PL" sz="2900" b="1" dirty="0" smtClean="0"/>
              <a:t>nie jest limitowany ustawowo</a:t>
            </a:r>
          </a:p>
          <a:p>
            <a:pPr lvl="0" algn="just"/>
            <a:endParaRPr lang="pl-PL" sz="2900" dirty="0" smtClean="0"/>
          </a:p>
          <a:p>
            <a:pPr lvl="0" algn="just"/>
            <a:r>
              <a:rPr lang="pl-PL" sz="2900" dirty="0" smtClean="0"/>
              <a:t>w § 4 istnieje możliwość dalszego przedłużenia tymczasowego aresztowania na okres oznaczony ponad terminy wskazane w powyższych przepisach, jeżeli konieczność taka pojawia się w związku z następującymi przesłankami: </a:t>
            </a:r>
          </a:p>
          <a:p>
            <a:pPr lvl="0" algn="just"/>
            <a:endParaRPr lang="pl-PL" sz="2900" dirty="0" smtClean="0"/>
          </a:p>
          <a:p>
            <a:pPr lvl="0" algn="just">
              <a:buFont typeface="Wingdings" pitchFamily="2" charset="2"/>
              <a:buChar char="Ø"/>
            </a:pPr>
            <a:r>
              <a:rPr lang="pl-PL" sz="2900" dirty="0" smtClean="0"/>
              <a:t> zawieszeniem postępowania karnego, 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sz="2900" dirty="0" smtClean="0"/>
              <a:t>czynnościami zmierzającymi do ustalenia lub potwierdzenia tożsamości oskarżonego,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sz="2900" dirty="0" smtClean="0"/>
              <a:t>wykonywaniem czynności dowodowych w sprawie o szczególnej zawiłości lub poza granicami kraju, 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sz="2900" dirty="0" smtClean="0"/>
              <a:t>celowym przewlekaniem postępowania przez oskarżonego; </a:t>
            </a:r>
            <a:endParaRPr lang="pl-PL" sz="2900" dirty="0" smtClean="0"/>
          </a:p>
          <a:p>
            <a:pPr lvl="0" algn="just">
              <a:buNone/>
            </a:pPr>
            <a:endParaRPr lang="pl-PL" sz="2900" dirty="0" smtClean="0"/>
          </a:p>
          <a:p>
            <a:pPr lvl="0" algn="just">
              <a:buNone/>
            </a:pPr>
            <a:endParaRPr lang="pl-PL" sz="2900" dirty="0" smtClean="0"/>
          </a:p>
          <a:p>
            <a:pPr lvl="0" algn="just">
              <a:buNone/>
            </a:pPr>
            <a:endParaRPr lang="pl-PL" sz="2900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Przesłanki art. 263 § 4 k.p.k.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dirty="0" smtClean="0"/>
              <a:t> 	1)zawieszenie postępowania karnego, 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	2) czynności zmierzające do ustalenia lub potwierdzenia tożsamości oskarżonego,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	3)wykonywanie czynności dowodowych w sprawie o szczególnej zawiłości lub poza granicami kraju, 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	4)celowe przewlekanie postępowania przez oskarżonego. </a:t>
            </a:r>
          </a:p>
          <a:p>
            <a:pPr lvl="0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 przesłanek z art. 263 §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tworzą one katalog zamknięty, </a:t>
            </a:r>
          </a:p>
          <a:p>
            <a:pPr algn="just"/>
            <a:r>
              <a:rPr lang="pl-PL" dirty="0" smtClean="0"/>
              <a:t>Mają charakter </a:t>
            </a:r>
            <a:r>
              <a:rPr lang="pl-PL" dirty="0" err="1" smtClean="0"/>
              <a:t>ocenny</a:t>
            </a:r>
            <a:r>
              <a:rPr lang="pl-PL" dirty="0" smtClean="0"/>
              <a:t> i nieostry, </a:t>
            </a:r>
          </a:p>
          <a:p>
            <a:pPr algn="just"/>
            <a:r>
              <a:rPr lang="pl-PL" dirty="0" smtClean="0"/>
              <a:t>określone zostały arbitralnie, zbyt szeroko i nieprecyzyjnie. </a:t>
            </a:r>
          </a:p>
          <a:p>
            <a:pPr algn="just"/>
            <a:r>
              <a:rPr lang="pl-PL" dirty="0" smtClean="0"/>
              <a:t>W przepisie tym mamy do czynienia z ograniczeniami podmiotowymi i przedmiotowymi za sprawą wyliczenia przesłanek o charakterze </a:t>
            </a:r>
            <a:r>
              <a:rPr lang="pl-PL" i="1" dirty="0" err="1" smtClean="0"/>
              <a:t>numerus</a:t>
            </a:r>
            <a:r>
              <a:rPr lang="pl-PL" i="1" dirty="0" smtClean="0"/>
              <a:t> </a:t>
            </a:r>
            <a:r>
              <a:rPr lang="pl-PL" i="1" dirty="0" err="1" smtClean="0"/>
              <a:t>clausus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/>
              <a:t>W doktrynie wyróżnić można jeszcze inny podział funkcji tymczasowego aresztowania: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14353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b="1" dirty="0" smtClean="0"/>
              <a:t>	1) procesowe </a:t>
            </a:r>
            <a:r>
              <a:rPr lang="pl-PL" dirty="0" smtClean="0"/>
              <a:t>(łączą w sobie stosowanie tymczasowego aresztowania z potrzebami postępowania):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zabezpieczenie podejrzanego (oskarżonego) dla celów postępowania przygotowawczego i jurysdykcyjnego, jako podmiotu procesowego oraz jako źródła dowodowego,</a:t>
            </a:r>
          </a:p>
          <a:p>
            <a:pPr lvl="0"/>
            <a:r>
              <a:rPr lang="pl-PL" dirty="0" smtClean="0"/>
              <a:t>zabezpieczenie podejrzanego (oskarżonego) dla ewentualnego postępowania wykonawczego zwłaszcza, jeżeli spodziewane jest wymierzenie kary pozbawienia wolności bez warunkowego jej zawieszenia,</a:t>
            </a:r>
          </a:p>
          <a:p>
            <a:pPr lvl="0"/>
            <a:r>
              <a:rPr lang="pl-PL" dirty="0" smtClean="0"/>
              <a:t>zabezpieczenie postępowania przed matactwem podejrzanego (oskarżonego).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</a:t>
            </a:r>
          </a:p>
          <a:p>
            <a:pPr lvl="0">
              <a:buNone/>
            </a:pPr>
            <a:r>
              <a:rPr lang="pl-PL" b="1" dirty="0" smtClean="0"/>
              <a:t>	2) tzw. </a:t>
            </a:r>
            <a:r>
              <a:rPr lang="pl-PL" b="1" dirty="0" err="1" smtClean="0"/>
              <a:t>pozaprocesowe</a:t>
            </a:r>
            <a:r>
              <a:rPr lang="pl-PL" dirty="0" smtClean="0"/>
              <a:t> (budzące kontrowersje):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oddziaływanie </a:t>
            </a:r>
            <a:r>
              <a:rPr lang="pl-PL" dirty="0" err="1" smtClean="0"/>
              <a:t>ogólnoprewencyjne</a:t>
            </a:r>
            <a:r>
              <a:rPr lang="pl-PL" dirty="0" smtClean="0"/>
              <a:t> i </a:t>
            </a:r>
            <a:r>
              <a:rPr lang="pl-PL" dirty="0" err="1" smtClean="0"/>
              <a:t>szczególnoprewencyjne</a:t>
            </a:r>
            <a:r>
              <a:rPr lang="pl-PL" dirty="0" smtClean="0"/>
              <a:t>,</a:t>
            </a:r>
          </a:p>
          <a:p>
            <a:pPr lvl="0"/>
            <a:r>
              <a:rPr lang="pl-PL" dirty="0" smtClean="0"/>
              <a:t>zapobieganie popełnianiu przez oskarżonego (podejrzanego) dalszych przestępstw (prewencja ogólna, funkcja ochronna),</a:t>
            </a:r>
          </a:p>
          <a:p>
            <a:pPr lvl="0"/>
            <a:r>
              <a:rPr lang="pl-PL" dirty="0" smtClean="0"/>
              <a:t>represyjna (nie można traktować tymczasowego aresztowania, jako wcześniejszej lub dodatkowej kary),</a:t>
            </a:r>
          </a:p>
          <a:p>
            <a:pPr lvl="0"/>
            <a:r>
              <a:rPr lang="pl-PL" dirty="0" smtClean="0"/>
              <a:t>antycypacja kary zbliżona do funkcji represyjnej, (jako dolegliwość wyprzedzającą orzeczenie kary, która w całości podlega zaliczeniu na poczet kary orzeczonej w razie uznania oskarżonego winnym i wymierzenia kary umożliwiającej takie zaliczenie),</a:t>
            </a:r>
          </a:p>
          <a:p>
            <a:pPr lvl="0"/>
            <a:r>
              <a:rPr lang="pl-PL" dirty="0" smtClean="0"/>
              <a:t>ochrona oskarżonego (podejrzanego) przed samosądem, samobójstwem,</a:t>
            </a:r>
          </a:p>
          <a:p>
            <a:pPr lvl="0"/>
            <a:r>
              <a:rPr lang="pl-PL" dirty="0" smtClean="0"/>
              <a:t>wychowawcza w stosunku do oskarżonego (podejrzanego), a także w stosunku do społeczeństwa.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Tymczasowe aresztowanie powinno służyć wyłącznie celom procesowym. Funkcji </a:t>
            </a:r>
            <a:r>
              <a:rPr lang="pl-PL" dirty="0" err="1" smtClean="0"/>
              <a:t>pozaprocesowych</a:t>
            </a:r>
            <a:r>
              <a:rPr lang="pl-PL" dirty="0" smtClean="0"/>
              <a:t> nie należy stosować samodzielnie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071678"/>
            <a:ext cx="8401080" cy="4252922"/>
          </a:xfrm>
        </p:spPr>
        <p:txBody>
          <a:bodyPr/>
          <a:lstStyle/>
          <a:p>
            <a:pPr algn="just"/>
            <a:r>
              <a:rPr lang="pl-PL" b="1" dirty="0" smtClean="0"/>
              <a:t>Ad. 1)</a:t>
            </a:r>
            <a:r>
              <a:rPr lang="pl-PL" dirty="0" smtClean="0"/>
              <a:t> Zawieszenie postępowania uregulowane jest w art. 22 k.p.k. i następuje, jeżeli zachodzi </a:t>
            </a:r>
            <a:r>
              <a:rPr lang="pl-PL" b="1" dirty="0" smtClean="0"/>
              <a:t>długotrwała przeszkoda uniemożliwiająca prowadzenie postępowania</a:t>
            </a:r>
            <a:r>
              <a:rPr lang="pl-PL" dirty="0" smtClean="0"/>
              <a:t>, a w szczególności, jeżeli nie można ująć oskarżonego, albo nie może on brać udziału </a:t>
            </a:r>
            <a:br>
              <a:rPr lang="pl-PL" dirty="0" smtClean="0"/>
            </a:br>
            <a:r>
              <a:rPr lang="pl-PL" dirty="0" smtClean="0"/>
              <a:t>w postępowaniu z powodu choroby psychicznej bądź innej ciężkiej choroby. Zawieszenie postępowania następuje na czas trwania przeszkody.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Ad. 2)</a:t>
            </a:r>
            <a:r>
              <a:rPr lang="pl-PL" dirty="0" smtClean="0"/>
              <a:t> Jednym z celów postępowania karnego jest ustalenie tożsamości podejrzanego (oskarżonego). Gdy podejrzany nie chce podać swoich danych osobowych, a nie da się ich ustalić na podstawie kart daktyloskopijnych należy uznać to za zasadną przesłankę przedłużenia czasu trwania tymczasowego aresztowania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93916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/>
              <a:t>Ad. 3)</a:t>
            </a:r>
            <a:r>
              <a:rPr lang="pl-PL" dirty="0" smtClean="0"/>
              <a:t> Przy powoływaniu się na przesłankę szczególnej zawiłości sprawy trzeba za każdym razem ocenić charakter konkretnej sprawy i czynności w niej przeprowadzonych. Pojęcie szczególnej zawiłości sprawy jest nieostre i uzależnione od doświadczenia zawodowego prokuratora.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Ad. 4)</a:t>
            </a:r>
            <a:r>
              <a:rPr lang="pl-PL" dirty="0" smtClean="0"/>
              <a:t> Umyślne przewlekanie postępowania przez oskarżonego będzie miało miejsce </a:t>
            </a:r>
            <a:br>
              <a:rPr lang="pl-PL" dirty="0" smtClean="0"/>
            </a:br>
            <a:r>
              <a:rPr lang="pl-PL" dirty="0" smtClean="0"/>
              <a:t>w sytuacji, gdy oskarżony lub jego obrońca będą wnioskować o przeprowadzenie czynności, które w sposób jednoznaczny nie będą związane z korzystaniem z prawa do obrony. Innym przykładem może być symulowanie choroby, częste zmiany obrońcy, wprowadzanie się w stan choroby uniemożliwiające jego udział w czynnościach procesowych, przy których musi być obecny, brak przeglądania akt. Nie będzie celowym przewlekaniem postępowania korzystanie przez oskarżonego z jego uprawnień procesowych (np. składanie wniosków o uchylenie lub zmianę środka zapobiegawczego </a:t>
            </a:r>
            <a:br>
              <a:rPr lang="pl-PL" dirty="0" smtClean="0"/>
            </a:br>
            <a:r>
              <a:rPr lang="pl-PL" dirty="0" smtClean="0"/>
              <a:t>w postaci tymczasowego aresztowania), brak współpracy z jego strony z organami procesowymi (nie ma on bowiem takiego obowiązku)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NOWELIZACJA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 art. 263:</a:t>
            </a:r>
          </a:p>
          <a:p>
            <a:pPr>
              <a:buNone/>
            </a:pPr>
            <a:r>
              <a:rPr lang="pl-PL" b="1" dirty="0" smtClean="0"/>
              <a:t>	a) dodaje się § 4b w brzmieniu: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„§ 4b. Przedłużenia stosowania tymczasowego aresztowania, o którym mowa w § 4, nie stosuje się w odniesieniu do terminu określonego w § 2, gdy kara realnie grożąca oskarżonemu za zarzucane mu przestępstwo nie przekroczy 3 lat pozbawienia wolności, a w stosunku do terminu wskazanego w § 3, gdy nie przekroczy ona 5 lat pozbawienia wolności, chyba że konieczność takiego przedłużenia jest spowodowana celowym przewlekaniem postępowania przez oskarżonego.”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Przedłużenie stosowania tymczasowego aresztowania po wydaniu pierwszego wyroku przez sąd I instancji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przedłużenie stosowania tymczasowego aresztowania w § 7 może nastąpić jeśli </a:t>
            </a:r>
            <a:r>
              <a:rPr lang="pl-PL" sz="3700" b="1" dirty="0" smtClean="0"/>
              <a:t>zachodzi potrzeba jego dalszego stosowania </a:t>
            </a:r>
            <a:r>
              <a:rPr lang="pl-PL" sz="3700" dirty="0" smtClean="0"/>
              <a:t>po wydaniu pierwszego wyroku przez sąd pierwszej instancji. Każdorazowe takie przedłużenie może nastąpić </a:t>
            </a:r>
            <a:r>
              <a:rPr lang="pl-PL" sz="3700" b="1" dirty="0" smtClean="0"/>
              <a:t>na czas nie dłuższy niż </a:t>
            </a:r>
            <a:br>
              <a:rPr lang="pl-PL" sz="3700" b="1" dirty="0" smtClean="0"/>
            </a:br>
            <a:r>
              <a:rPr lang="pl-PL" sz="3700" b="1" dirty="0" smtClean="0"/>
              <a:t>6 miesięcy</a:t>
            </a:r>
          </a:p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Przepis ten nie zakreśla górnej granicy ustawowej stosowania tymczasowego aresztowania,</a:t>
            </a:r>
          </a:p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brak jest również wskazania jakichkolwiek przesłanek na podstawie, których można dokonać jego dalszego przedłużenia (uzależnione jest to od oceny sądu)</a:t>
            </a:r>
          </a:p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 Przedłużenie stosowania tymczasowego aresztowania na podstawie tych przesłanek uzależnione jest od postępów toczącego się postępowania</a:t>
            </a:r>
          </a:p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Regulacja art. 263 § 7 różni się od uregulowań zawartych w poprzednich przepisach, ponieważ ustawodawca nie wskazał, na jaki konkretny czas można stosować ten środek</a:t>
            </a:r>
          </a:p>
          <a:p>
            <a:pPr algn="just"/>
            <a:endParaRPr lang="pl-PL" sz="3700" dirty="0" smtClean="0"/>
          </a:p>
          <a:p>
            <a:pPr algn="just"/>
            <a:r>
              <a:rPr lang="pl-PL" sz="3700" dirty="0" smtClean="0"/>
              <a:t>Niniejszy przepis zawiera w swej treści tzw. względnie maksymalne terminy stosowania tymczasowego aresztowania, a także szczególne kompetencje w podejmowaniu decyzji o jego przedłużeniu</a:t>
            </a:r>
          </a:p>
          <a:p>
            <a:endParaRPr lang="pl-PL" sz="37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sz="2800" dirty="0" smtClean="0"/>
              <a:t>	Dnia 20 listopada 2012 r. w wyroku SK 3/12 w sprawie zgodności art. 263§7k.p.k. z Konstytucją RP Trybunał Konstytucyjny :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rozstrzygnął o jego niekonstytucyjności w zakresie w jakim nie określa przesłanek na podstawie których możliwe będzie przedłużenie tego środka zapobiegawczego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w niniejszej sprawie TK orzekł, iż</a:t>
            </a:r>
            <a:r>
              <a:rPr lang="pl-PL" sz="2800" b="1" dirty="0" smtClean="0"/>
              <a:t> </a:t>
            </a:r>
            <a:r>
              <a:rPr lang="pl-PL" sz="2800" dirty="0" smtClean="0"/>
              <a:t>a</a:t>
            </a:r>
            <a:r>
              <a:rPr lang="pl-PL" sz="2800" b="1" dirty="0" smtClean="0"/>
              <a:t>rt. 263 § 7 k.p.k.  w zakresie, w jakim nie określa jednoznacznie przesłanek przedłużenia tymczasowego aresztowania po wydaniu przez sąd pierwszej instancji pierwszego wyroku w sprawie, jest niezgodny z art. 41 ust. 1 w związku z art. 31 ust. 3 oraz art. 40 w związku z art. 41 ust. 4 Konstytucji</a:t>
            </a:r>
            <a:r>
              <a:rPr lang="pl-PL" sz="2800" dirty="0" smtClean="0"/>
              <a:t> (Wyrok TK z dnia 20 listopada 2012 r., SK 3/12, </a:t>
            </a:r>
            <a:r>
              <a:rPr lang="pl-PL" sz="2800" dirty="0" err="1" smtClean="0">
                <a:hlinkClick r:id="rId2"/>
              </a:rPr>
              <a:t>www.trybunal.gov.pl</a:t>
            </a:r>
            <a:r>
              <a:rPr lang="pl-PL" sz="2800" dirty="0" smtClean="0"/>
              <a:t>)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3100" dirty="0" smtClean="0"/>
              <a:t>Utrata mocy w tym zakresie nastąpiła z dniem 28.11.2012 r.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Zaskarżenie postanowień o przedłużeniu tymczasowego aresztowania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pl-PL" dirty="0" smtClean="0"/>
              <a:t>Wszystkie postanowienia o przedłużeniu tymczasowego aresztowania są zaskarżalne, zażalenie przysługuje oskarżonemu (podejrzanemu) tylko raz na jedno postanowienie. </a:t>
            </a:r>
            <a:r>
              <a:rPr lang="pl-PL" b="1" dirty="0" smtClean="0"/>
              <a:t>Powinno być wniesione w zawitym 7-dniowym terminie liczonym od dnia doręczenia mu odpisu postanowienia. </a:t>
            </a:r>
            <a:r>
              <a:rPr lang="pl-PL" dirty="0" smtClean="0"/>
              <a:t>Zażalenie zawsze rozpoznaje sąd odwoławczy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Na każde postanowienie sądu uprawnionego do przedłużenia na okres powyżej 3 miesięcy przysługuje zażalenie do właściwego miejscowo sądu odwoławczego w ww. terminie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Na postanowienie sądu apelacyjnego o przedłużeniu stosowania tymczasowego aresztowania z powodu jednej z czterech wyjątkowych okoliczności zażalenie przysługuje do </a:t>
            </a:r>
            <a:r>
              <a:rPr lang="pl-PL" b="1" dirty="0" smtClean="0"/>
              <a:t>równorzędnego składu tego samego sądu apelacyjnego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zażaleniowe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Sąd, który wydał postanowienie może przychylić się do zażalenia i uchylić je lub zmienić, o ile orzeka w tym samym składzie i uwzględnia zażalenie w całości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innych przypadkach sąd w ciągu </a:t>
            </a:r>
            <a:r>
              <a:rPr lang="pl-PL" b="1" dirty="0" smtClean="0"/>
              <a:t>48 godzin </a:t>
            </a:r>
            <a:r>
              <a:rPr lang="pl-PL" dirty="0" smtClean="0"/>
              <a:t>przekazuje zażalenie wraz z aktami sprawy sądowi powołanemu do jego rozpoznania, który powinien rozpoznać je niezwłocznie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Sąd powołany do rozpoznania zażalenia po jego rozpatrzeniu może: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Utrzymać zaskarżone postanowienie w mocy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Utrzymać je w mocy warunkowo do czasu złożenia poręczenia majątkowego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Zmienić to postanowienie przez odmienne określenie czasu trwania tymczasowego aresztowania lub jego zmianę na inny środek zapobiegawczy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Uchylić zaskarżone postanowienie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Cele tymczasowego aresztowania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Głównym celem stosowania tymczasowego aresztowania zawartym w art. 249 k.p.k. jest zabezpieczenie prawidłowego toku postępowania przez zapewnienie obecności oskarżonego (podejrzanego) w toku procesu oraz zabezpieczenie procesu przed matactwem ze strony tego podmiotu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Służą one zapobieganiu uchylaniu się oskarżonego od procesu i jego matactwom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Kodeks zezwala także wyjątkowo, aby można było je stosować w celu zapobieżenia popełnienia nowego, ciężkiego przestępstwa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Warunkowe tymczasowe aresztowanie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89120"/>
          </a:xfrm>
        </p:spPr>
        <p:txBody>
          <a:bodyPr/>
          <a:lstStyle/>
          <a:p>
            <a:pPr algn="just"/>
            <a:r>
              <a:rPr lang="pl-PL" dirty="0" smtClean="0"/>
              <a:t>Stosując tymczasowe aresztowanie, sąd może zastrzec, że środek ten ulegnie zmianie z chwilą złożenia, nie później niż w wyznaczonym terminie, określonego poręczenia majątkowego; na uzasadniony wniosek oskarżonego lub jego obrońcy, złożony najpóźniej w ostatnim dniu wyznaczonego terminu, sąd może przedłużyć termin złożenia poręczenia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Kiedy możemy zastosować tymczasowe aresztowanie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Zastosowanie tymczasowego aresztowania uzależnione jest od zaistnienia </a:t>
            </a:r>
            <a:r>
              <a:rPr lang="pl-PL" b="1" dirty="0" smtClean="0"/>
              <a:t>podstawy ogólnej</a:t>
            </a:r>
            <a:r>
              <a:rPr lang="pl-PL" dirty="0" smtClean="0"/>
              <a:t>, wyrażonej w art. 249 § 1 k.p.k. i przynajmniej jednej z </a:t>
            </a:r>
            <a:r>
              <a:rPr lang="pl-PL" b="1" dirty="0" smtClean="0"/>
              <a:t>podstaw szczególnych</a:t>
            </a:r>
            <a:r>
              <a:rPr lang="pl-PL" dirty="0" smtClean="0"/>
              <a:t> (podstawy te zostały przytoczone w art. 258 k.p.k.), które </a:t>
            </a:r>
            <a:r>
              <a:rPr lang="pl-PL" b="1" dirty="0" smtClean="0"/>
              <a:t>muszą wystąpić łącznie</a:t>
            </a:r>
            <a:r>
              <a:rPr lang="pl-PL" dirty="0" smtClean="0"/>
              <a:t>, aby stosowanie tego środka było możliwe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Podstawa ogólna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to zespół okoliczności - który musi istnieć w każdej sprawie, by dopuszczalne było zastosowanie środków zapobiegawczych - wskazujący na </a:t>
            </a:r>
            <a:r>
              <a:rPr lang="pl-PL" b="1" dirty="0" smtClean="0"/>
              <a:t>wysokie prawdopodobieństwo winy oskarżonego</a:t>
            </a:r>
          </a:p>
          <a:p>
            <a:pPr algn="just"/>
            <a:endParaRPr lang="pl-PL" dirty="0" smtClean="0"/>
          </a:p>
          <a:p>
            <a:pPr lvl="0" algn="just"/>
            <a:r>
              <a:rPr lang="pl-PL" dirty="0" smtClean="0"/>
              <a:t>środki zapobiegawcze można stosować tylko wtedy, gdy zebrane dowody wskazują na duże prawdopodobieństwo, że oskarżony popełnił przestępstwo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Prawdopodobieństwo popełnienia przestępstwa muszą tworzyć istniejące w chwili podejmowania decyzji dowody. Niedopuszczalne jest stosowanie środków zapobiegawczych w nadziei, że w toku postępowania znajdą się dowody tworzące prawdopodobieństwo </a:t>
            </a:r>
          </a:p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Prawdopodobieństwo musi być duże, a więc takie, aby dla każdego przeciętnego człowieka możliwość wydania wyroku skazującego była znacznie większa niż uniewinnienia lub umorzenia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Wśród szczególnych podstaw tymczasowego aresztowania należy wymienić: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/>
              <a:t>	1) </a:t>
            </a:r>
            <a:r>
              <a:rPr lang="pl-PL" b="1" dirty="0" smtClean="0"/>
              <a:t>uzasadnioną obawę ucieczki lub ukrywania się oskarżonego, zwłaszcza wtedy, gdy nie można ustalić jego tożsamości albo nie ma on w kraju stałego miejsca pobytu (tzw. obawa ucieczki). </a:t>
            </a:r>
          </a:p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/>
            <a:r>
              <a:rPr lang="pl-PL" dirty="0" smtClean="0"/>
              <a:t>Obawa taka musi być konkretna i realna</a:t>
            </a:r>
          </a:p>
          <a:p>
            <a:pPr algn="just">
              <a:buNone/>
            </a:pP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Może się ona wyrażać np. w ucieczce oskarżonego przed pościgiem prowadzonym bezpośrednio po popełnieniu przestępstwa, jego ukrywaniu się po popełnieniu przestępstwa, w próbach przekroczenia granicy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Czasami wystarczy fakt, że oskarżony taką ucieczkę planuje lub przygotowuje, np. zaopatrzył się lub próbuje zaopatrzyć w fałszywe dokumenty, nabył bilet lotniczy, zwolnił się z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pl-PL" dirty="0" smtClean="0"/>
              <a:t>	2) </a:t>
            </a:r>
            <a:r>
              <a:rPr lang="pl-PL" b="1" dirty="0" smtClean="0"/>
              <a:t>uzasadnioną obawę, że oskarżony będzie nakłaniał do składania fałszywych zeznań lub wyjaśnień albo w inny bezprawny sposób utrudniał postępowanie karne (tzw. obawa matactwa). </a:t>
            </a:r>
          </a:p>
          <a:p>
            <a:pPr lvl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Ustawa nie konkretyzuje, o jakie bezprawne utrudnianie chodzi. Sformułowanie to nie jest jasne, ani ścisłe</a:t>
            </a:r>
          </a:p>
          <a:p>
            <a:pPr algn="just">
              <a:buNone/>
            </a:pP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Można przypuszczać, że będzie to inne (niż nakłanianie do składania fałszywych zeznań lub wyjaśnień) bezprawne zachowanie oskarżonego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Przykład: niszczenie lub ukrywanie dokumentów i dowodów rzeczowych istotnych dla sprawy, usuwanie bądź fałszowanie dokumentacji księgowej, zacieranie możliwych jeszcze śladów czynu, uchylanie się od wymiaru sprawiedliwości przez uporczywe niestawiennictwo na wezwanie organów procesowych itd.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 stanowi bezprawnego utrudniania postępowania karnego działanie oskarżonego (podejrzanego) mieszczące się w ramach jego prawa do obrony i zagwarantowanych uprawnień procesowych, np. odmowa składania wyjaśnień, ich zmiana, nieprzyznanie się do zarzucanego czynu, odmowa wskazania miejsca ukrycia dowodu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Nieprzyznanie się do winy obawy takiej nie uzasadnia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Obawę taką muszą stanowić fakty oparte na konkretnych dowodach. Musi to być obawa konkretna a nie abstrakcyjna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2907</Words>
  <Application>Microsoft Office PowerPoint</Application>
  <PresentationFormat>Pokaz na ekranie (4:3)</PresentationFormat>
  <Paragraphs>316</Paragraphs>
  <Slides>50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1" baseType="lpstr">
      <vt:lpstr>Przepływ</vt:lpstr>
      <vt:lpstr>TYMCZASOWE ARESZTOWANIE</vt:lpstr>
      <vt:lpstr>Pojęcie i istota tymczasowego aresztowania</vt:lpstr>
      <vt:lpstr>Funkcje tymczasowego aresztowania</vt:lpstr>
      <vt:lpstr>W doktrynie wyróżnić można jeszcze inny podział funkcji tymczasowego aresztowania: </vt:lpstr>
      <vt:lpstr>Cele tymczasowego aresztowania</vt:lpstr>
      <vt:lpstr>Kiedy możemy zastosować tymczasowe aresztowanie ?</vt:lpstr>
      <vt:lpstr>Podstawa ogólna </vt:lpstr>
      <vt:lpstr>Wśród szczególnych podstaw tymczasowego aresztowania należy wymienić: </vt:lpstr>
      <vt:lpstr>Slajd 9</vt:lpstr>
      <vt:lpstr>Slajd 10</vt:lpstr>
      <vt:lpstr>Slajd 11</vt:lpstr>
      <vt:lpstr>Warunki zastosowania tymczasowego aresztowania </vt:lpstr>
      <vt:lpstr>Zakazy stosowania tymczasowego aresztowania</vt:lpstr>
      <vt:lpstr>Slajd 14</vt:lpstr>
      <vt:lpstr>Względność zakazów</vt:lpstr>
      <vt:lpstr>Gwarancje humanitarnego traktowania tymczasowo aresztowanego</vt:lpstr>
      <vt:lpstr>Slajd 17</vt:lpstr>
      <vt:lpstr>Slajd 18</vt:lpstr>
      <vt:lpstr>Slajd 19</vt:lpstr>
      <vt:lpstr>Procedura stosowania tymczasowego aresztowania w postępowaniu przygotowawczym</vt:lpstr>
      <vt:lpstr>Prawo wysłuchania osoby pozbawionej wolności</vt:lpstr>
      <vt:lpstr>Prawo do udziału w posiedzeniu sądu w przedmiocie zastosowania tymczasowego aresztowania</vt:lpstr>
      <vt:lpstr>Postanowienie o zastosowaniu tymczasowego aresztowania lub innego środka zapobiegawczego </vt:lpstr>
      <vt:lpstr>Slajd 24</vt:lpstr>
      <vt:lpstr>Slajd 25</vt:lpstr>
      <vt:lpstr>Uzasadnienie postanowienia</vt:lpstr>
      <vt:lpstr>NOWELIZACJA</vt:lpstr>
      <vt:lpstr>NOWELIZACJA</vt:lpstr>
      <vt:lpstr>Czas trwania tymczasowego aresztowania</vt:lpstr>
      <vt:lpstr>Slajd 30</vt:lpstr>
      <vt:lpstr>Okresy stosowania tymczasowego aresztowania</vt:lpstr>
      <vt:lpstr>Jak liczyć okres tymczasowego aresztowania?</vt:lpstr>
      <vt:lpstr>Do kiedy można stosować tymczasowe aresztowanie?</vt:lpstr>
      <vt:lpstr>NOWELIZACJA</vt:lpstr>
      <vt:lpstr>Termin podstawowy stosowania tymczasowego aresztowania</vt:lpstr>
      <vt:lpstr>Przedłużenie czasu trwania tymczasowego aresztowania – ogólne reguły</vt:lpstr>
      <vt:lpstr>Slajd 37</vt:lpstr>
      <vt:lpstr>Przesłanki art. 263 § 4 k.p.k. </vt:lpstr>
      <vt:lpstr>Charakter przesłanek z art. 263 § 4</vt:lpstr>
      <vt:lpstr>Slajd 40</vt:lpstr>
      <vt:lpstr>Slajd 41</vt:lpstr>
      <vt:lpstr>Slajd 42</vt:lpstr>
      <vt:lpstr>Slajd 43</vt:lpstr>
      <vt:lpstr>NOWELIZACJA</vt:lpstr>
      <vt:lpstr>Przedłużenie stosowania tymczasowego aresztowania po wydaniu pierwszego wyroku przez sąd I instancji</vt:lpstr>
      <vt:lpstr>Slajd 46</vt:lpstr>
      <vt:lpstr>Zaskarżenie postanowień o przedłużeniu tymczasowego aresztowania</vt:lpstr>
      <vt:lpstr>Postępowanie zażaleniowe</vt:lpstr>
      <vt:lpstr>Sąd powołany do rozpoznania zażalenia po jego rozpatrzeniu może: </vt:lpstr>
      <vt:lpstr>Warunkowe tymczasowe aresztowanie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TYMCZASOWE ARESZTOWANIE</dc:title>
  <dc:creator>Olcia</dc:creator>
  <cp:lastModifiedBy>Olcia</cp:lastModifiedBy>
  <cp:revision>86</cp:revision>
  <dcterms:created xsi:type="dcterms:W3CDTF">2014-02-01T14:29:01Z</dcterms:created>
  <dcterms:modified xsi:type="dcterms:W3CDTF">2014-12-27T11:58:26Z</dcterms:modified>
</cp:coreProperties>
</file>