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6" r:id="rId2"/>
    <p:sldId id="257" r:id="rId3"/>
    <p:sldId id="258" r:id="rId4"/>
    <p:sldId id="28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9" r:id="rId13"/>
    <p:sldId id="266" r:id="rId14"/>
    <p:sldId id="267" r:id="rId15"/>
    <p:sldId id="321" r:id="rId16"/>
    <p:sldId id="268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824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95205-0EF5-4D46-803A-659D441E8A40}" type="datetimeFigureOut">
              <a:rPr lang="pl-PL" smtClean="0"/>
              <a:t>2015-06-08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E6104-1E67-4FD9-9FAD-7ABA4DA3FB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72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76E2AD-FA1D-4570-816D-55B0EE842267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B94D1-8AE6-4B90-A38D-848BD18A14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CECE-D7DD-470E-9B6B-89FFF1A8EF59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CBF7-FAE3-4CE0-A78E-A72FFF570C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4A16-93F2-4DC6-BC99-78D12220498D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04CD-6C0A-4A2B-B73B-66D8B4387F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C5C3-E8D1-42DF-81A0-38DB8CCFD495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DE4C-BE28-4A55-9217-BAE196B8A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CEDAD-8561-486B-93A6-A91B4D6CF574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75167-EC06-432B-B1F9-E8976ECD77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1C42-CA4A-4D95-807F-F4EA5F1EA690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59ED-87BC-40C2-8E72-BFAC5E0FE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29159-34D2-4FAE-A1E1-B07205625F0C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F5CD4-A9DD-486D-8BA3-506E55D572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EE30-B5C5-4CDB-BCCC-7B86A12D9222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81A9-BAC8-4147-B11F-B98FE723B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5DB82D-8C09-4B25-9188-23206ECF24E9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31CC2-83E0-43B8-8EA8-1AEE39F5F3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943FD-49CD-4F62-86F8-0E2C0E2985E0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87538-91FE-4DCF-9006-6677716A2B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4ABFF-0B4C-4195-A9E7-17DDE384689F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DE73F-4A4A-4193-92F5-DAA9AE9FF0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96D3A-0F5D-4042-8AF0-D3FD9CA5A02B}" type="datetimeFigureOut">
              <a:rPr lang="pl-PL"/>
              <a:pPr>
                <a:defRPr/>
              </a:pPr>
              <a:t>2015-06-08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3679E3-9340-467E-9464-2A1BDCCC22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53" r:id="rId3"/>
    <p:sldLayoutId id="2147483948" r:id="rId4"/>
    <p:sldLayoutId id="2147483954" r:id="rId5"/>
    <p:sldLayoutId id="2147483949" r:id="rId6"/>
    <p:sldLayoutId id="2147483955" r:id="rId7"/>
    <p:sldLayoutId id="2147483956" r:id="rId8"/>
    <p:sldLayoutId id="2147483957" r:id="rId9"/>
    <p:sldLayoutId id="2147483950" r:id="rId10"/>
    <p:sldLayoutId id="2147483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0383" y="620688"/>
            <a:ext cx="8153617" cy="324036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effectLst/>
              </a:rPr>
              <a:t>WIELOŚĆ DŁUŻNIKÓW</a:t>
            </a:r>
            <a:br>
              <a:rPr lang="pl-PL" sz="4800" b="1" dirty="0" smtClean="0">
                <a:effectLst/>
              </a:rPr>
            </a:br>
            <a:r>
              <a:rPr lang="pl-PL" sz="4800" b="1" dirty="0" smtClean="0">
                <a:effectLst/>
              </a:rPr>
              <a:t>LUB </a:t>
            </a:r>
            <a:r>
              <a:rPr lang="pl-PL" sz="4800" b="1" dirty="0">
                <a:effectLst/>
              </a:rPr>
              <a:t>WIERZYCIELI</a:t>
            </a:r>
            <a:endParaRPr lang="pl-PL" sz="48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16632"/>
            <a:ext cx="7725544" cy="6408712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800" b="1" dirty="0"/>
              <a:t>Roszczenia regresowe (zwrotne</a:t>
            </a:r>
            <a:r>
              <a:rPr lang="pl-PL" sz="2800" b="1" dirty="0" smtClean="0"/>
              <a:t>)</a:t>
            </a:r>
          </a:p>
          <a:p>
            <a:pPr marL="82550" indent="0">
              <a:buNone/>
            </a:pPr>
            <a:endParaRPr lang="pl-PL" sz="2800" dirty="0"/>
          </a:p>
          <a:p>
            <a:r>
              <a:rPr lang="pl-PL" sz="2800" dirty="0" smtClean="0"/>
              <a:t>„Jeżeli </a:t>
            </a:r>
            <a:r>
              <a:rPr lang="pl-PL" sz="2800" dirty="0"/>
              <a:t>jeden z wierzycieli solidarnych przyjął świadczenie, treść istniejącego między współwierzycielami stosunku prawnego rozstrzyga o tym, czy i w jakich częściach jest on odpowiedzialny względem współwierzycieli. Jeżeli z treści tego stosunku nie wynika nic innego, wierzyciel, który przyjął świadczenie, jest odpowiedzialny w częściach </a:t>
            </a:r>
            <a:r>
              <a:rPr lang="pl-PL" sz="2800" dirty="0" smtClean="0"/>
              <a:t>równych”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(art</a:t>
            </a:r>
            <a:r>
              <a:rPr lang="pl-PL" sz="2800" dirty="0"/>
              <a:t>. 378 k.c</a:t>
            </a:r>
            <a:r>
              <a:rPr lang="pl-PL" sz="2800" dirty="0" smtClean="0"/>
              <a:t>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16632"/>
            <a:ext cx="7653536" cy="6741368"/>
          </a:xfrm>
        </p:spPr>
        <p:txBody>
          <a:bodyPr>
            <a:noAutofit/>
          </a:bodyPr>
          <a:lstStyle/>
          <a:p>
            <a:pPr marL="82550" indent="0" algn="ctr">
              <a:buNone/>
            </a:pPr>
            <a:r>
              <a:rPr lang="pl-PL" sz="2800" b="1" dirty="0"/>
              <a:t>SOLIDARNOŚĆ </a:t>
            </a:r>
            <a:r>
              <a:rPr lang="pl-PL" sz="2800" b="1" dirty="0" smtClean="0"/>
              <a:t>NIEWŁAŚCIWA</a:t>
            </a:r>
          </a:p>
          <a:p>
            <a:pPr marL="82550" indent="0">
              <a:buNone/>
            </a:pPr>
            <a:endParaRPr lang="pl-PL" sz="2800" dirty="0"/>
          </a:p>
          <a:p>
            <a:r>
              <a:rPr lang="pl-PL" sz="2700" dirty="0" smtClean="0"/>
              <a:t>różne </a:t>
            </a:r>
            <a:r>
              <a:rPr lang="pl-PL" sz="2700" dirty="0"/>
              <a:t>nazwy: solidarność przypadkowa, pozorna, nieprawidłowa, niezupełna, zobowiązanie in </a:t>
            </a:r>
            <a:r>
              <a:rPr lang="pl-PL" sz="2700" dirty="0" err="1" smtClean="0"/>
              <a:t>solidum</a:t>
            </a:r>
            <a:endParaRPr lang="pl-PL" sz="2700" dirty="0" smtClean="0"/>
          </a:p>
          <a:p>
            <a:endParaRPr lang="pl-PL" sz="2700" dirty="0"/>
          </a:p>
          <a:p>
            <a:r>
              <a:rPr lang="pl-PL" sz="2700" dirty="0" smtClean="0"/>
              <a:t>dłużnicy </a:t>
            </a:r>
            <a:r>
              <a:rPr lang="pl-PL" sz="2700" dirty="0"/>
              <a:t>z różnych tytułów prawnych są zobowiązani spełnić na rzecz tego samego wierzyciela identyczne świadczenie, </a:t>
            </a:r>
            <a:r>
              <a:rPr lang="pl-PL" sz="2700" dirty="0" smtClean="0"/>
              <a:t>a </a:t>
            </a:r>
            <a:r>
              <a:rPr lang="pl-PL" sz="2700" dirty="0"/>
              <a:t>spełnienie go przez jednego z dłużników zwalnia pozostałych; nie ma ani umowy, ani przepisu prawnego, z którego wynikałoby istnienie zobowiązania </a:t>
            </a:r>
            <a:r>
              <a:rPr lang="pl-PL" sz="2700" dirty="0" smtClean="0"/>
              <a:t>solidarnego; mimo </a:t>
            </a:r>
            <a:r>
              <a:rPr lang="pl-PL" sz="2700" dirty="0"/>
              <a:t>tego każdy dłużnik odpowiada wobec wierzyciela za całe świadczenie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120680"/>
          </a:xfrm>
        </p:spPr>
        <p:txBody>
          <a:bodyPr/>
          <a:lstStyle/>
          <a:p>
            <a:r>
              <a:rPr lang="pl-PL" sz="2800" b="1" dirty="0" smtClean="0"/>
              <a:t>istota:</a:t>
            </a:r>
          </a:p>
          <a:p>
            <a:endParaRPr lang="pl-PL" sz="2800" dirty="0"/>
          </a:p>
          <a:p>
            <a:pPr marL="82550" indent="0">
              <a:buNone/>
            </a:pPr>
            <a:r>
              <a:rPr lang="pl-PL" sz="2800" b="1" dirty="0" smtClean="0"/>
              <a:t>1)</a:t>
            </a:r>
            <a:r>
              <a:rPr lang="pl-PL" sz="2800" dirty="0" smtClean="0"/>
              <a:t> jest </a:t>
            </a:r>
            <a:r>
              <a:rPr lang="pl-PL" sz="2800" dirty="0"/>
              <a:t>to instytucja odrębna od solidarności, zobowiązanie in solidum o swoistych </a:t>
            </a:r>
            <a:r>
              <a:rPr lang="pl-PL" sz="2800" dirty="0" smtClean="0"/>
              <a:t>cechach</a:t>
            </a:r>
          </a:p>
          <a:p>
            <a:pPr marL="82550" indent="0">
              <a:buNone/>
            </a:pPr>
            <a:r>
              <a:rPr lang="pl-PL" sz="2800" b="1" dirty="0" smtClean="0"/>
              <a:t>2</a:t>
            </a:r>
            <a:r>
              <a:rPr lang="pl-PL" sz="2800" b="1" dirty="0"/>
              <a:t>)</a:t>
            </a:r>
            <a:r>
              <a:rPr lang="pl-PL" sz="2800" dirty="0"/>
              <a:t> przypadkowy zbieg roszczeń, które są od siebie niezależne </a:t>
            </a:r>
          </a:p>
          <a:p>
            <a:pPr marL="82550" indent="0">
              <a:buNone/>
            </a:pPr>
            <a:r>
              <a:rPr lang="pl-PL" sz="2800" b="1" dirty="0"/>
              <a:t>3)</a:t>
            </a:r>
            <a:r>
              <a:rPr lang="pl-PL" sz="2800" dirty="0"/>
              <a:t> odrębna kategoria solidarności niewłaściwej </a:t>
            </a:r>
          </a:p>
          <a:p>
            <a:r>
              <a:rPr lang="pl-PL" sz="2800" dirty="0"/>
              <a:t> </a:t>
            </a:r>
            <a:r>
              <a:rPr lang="pl-PL" sz="2800" dirty="0" smtClean="0"/>
              <a:t>dopuszczalność </a:t>
            </a:r>
            <a:r>
              <a:rPr lang="pl-PL" sz="2800" dirty="0"/>
              <a:t>analogicznego stosowania części przepisów o solidarności</a:t>
            </a:r>
          </a:p>
        </p:txBody>
      </p:sp>
    </p:spTree>
    <p:extLst>
      <p:ext uri="{BB962C8B-B14F-4D97-AF65-F5344CB8AC3E}">
        <p14:creationId xmlns:p14="http://schemas.microsoft.com/office/powerpoint/2010/main" val="176494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715895" cy="6336704"/>
          </a:xfrm>
        </p:spPr>
        <p:txBody>
          <a:bodyPr>
            <a:normAutofit fontScale="92500" lnSpcReduction="10000"/>
          </a:bodyPr>
          <a:lstStyle/>
          <a:p>
            <a:pPr marL="82550" indent="0" algn="ctr">
              <a:buNone/>
            </a:pPr>
            <a:r>
              <a:rPr lang="pl-PL" b="1" dirty="0"/>
              <a:t>ZOBOWIĄZANIA </a:t>
            </a:r>
            <a:r>
              <a:rPr lang="pl-PL" b="1" dirty="0" smtClean="0"/>
              <a:t>PODZIELNE</a:t>
            </a:r>
          </a:p>
          <a:p>
            <a:pPr marL="82550" indent="0" algn="ctr">
              <a:buNone/>
            </a:pPr>
            <a:r>
              <a:rPr lang="pl-PL" b="1" dirty="0" smtClean="0"/>
              <a:t>I NIEPODZIELNE</a:t>
            </a:r>
          </a:p>
          <a:p>
            <a:pPr marL="82550" indent="0">
              <a:buNone/>
            </a:pPr>
            <a:endParaRPr lang="pl-PL" dirty="0"/>
          </a:p>
          <a:p>
            <a:r>
              <a:rPr lang="pl-PL" dirty="0" smtClean="0"/>
              <a:t>„Świadczenie </a:t>
            </a:r>
            <a:r>
              <a:rPr lang="pl-PL" dirty="0"/>
              <a:t>jest podzielne, jeżeli może być spełnione częściowo bez istotnej zmiany przedmiotu lub </a:t>
            </a:r>
            <a:r>
              <a:rPr lang="pl-PL" dirty="0" smtClean="0"/>
              <a:t>wartości”</a:t>
            </a:r>
          </a:p>
          <a:p>
            <a:pPr marL="82550" indent="0">
              <a:buNone/>
            </a:pPr>
            <a:r>
              <a:rPr lang="pl-PL" dirty="0" smtClean="0"/>
              <a:t>  (</a:t>
            </a:r>
            <a:r>
              <a:rPr lang="pl-PL" dirty="0"/>
              <a:t>art. 379 § 2 k.c.)</a:t>
            </a:r>
          </a:p>
          <a:p>
            <a:endParaRPr lang="pl-PL" dirty="0"/>
          </a:p>
          <a:p>
            <a:r>
              <a:rPr lang="pl-PL" dirty="0" smtClean="0"/>
              <a:t>kryteria</a:t>
            </a:r>
            <a:r>
              <a:rPr lang="pl-PL" dirty="0"/>
              <a:t>:</a:t>
            </a:r>
          </a:p>
          <a:p>
            <a:pPr marL="82550" indent="0">
              <a:buNone/>
            </a:pPr>
            <a:r>
              <a:rPr lang="pl-PL" b="1" dirty="0"/>
              <a:t>1)</a:t>
            </a:r>
            <a:r>
              <a:rPr lang="pl-PL" dirty="0"/>
              <a:t> właściwości fizyczne przedmiotu świadczenia</a:t>
            </a:r>
          </a:p>
          <a:p>
            <a:pPr marL="82550" indent="0">
              <a:buNone/>
            </a:pPr>
            <a:r>
              <a:rPr lang="pl-PL" b="1" dirty="0"/>
              <a:t>2)</a:t>
            </a:r>
            <a:r>
              <a:rPr lang="pl-PL" dirty="0"/>
              <a:t> r</a:t>
            </a:r>
            <a:r>
              <a:rPr lang="pl-PL" dirty="0" smtClean="0"/>
              <a:t>odzaj zachowania dłużnika (zaniechanie uznawane jest za świadczenie niepodzielne)</a:t>
            </a:r>
          </a:p>
          <a:p>
            <a:pPr marL="82550" indent="0">
              <a:buNone/>
            </a:pPr>
            <a:r>
              <a:rPr lang="pl-PL" b="1" dirty="0" smtClean="0"/>
              <a:t>3) </a:t>
            </a:r>
            <a:r>
              <a:rPr lang="pl-PL" dirty="0" smtClean="0"/>
              <a:t>cel </a:t>
            </a:r>
            <a:r>
              <a:rPr lang="pl-PL" dirty="0"/>
              <a:t>świadczenia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4624"/>
            <a:ext cx="7725544" cy="6480720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700" b="1" dirty="0"/>
              <a:t>ZOBOWIĄZANIA </a:t>
            </a:r>
            <a:r>
              <a:rPr lang="pl-PL" sz="2700" b="1" dirty="0" smtClean="0"/>
              <a:t>NIEPODZIELNE</a:t>
            </a:r>
          </a:p>
          <a:p>
            <a:pPr marL="82550" indent="0">
              <a:buNone/>
            </a:pPr>
            <a:endParaRPr lang="pl-PL" sz="1000" dirty="0"/>
          </a:p>
          <a:p>
            <a:pPr marL="82550" indent="0">
              <a:buNone/>
            </a:pPr>
            <a:r>
              <a:rPr lang="pl-PL" sz="2700" b="1" dirty="0"/>
              <a:t>Wielość dłużników</a:t>
            </a:r>
            <a:endParaRPr lang="pl-PL" sz="2700" dirty="0"/>
          </a:p>
          <a:p>
            <a:r>
              <a:rPr lang="pl-PL" sz="2700" dirty="0" smtClean="0"/>
              <a:t>„Dłużnicy </a:t>
            </a:r>
            <a:r>
              <a:rPr lang="pl-PL" sz="2700" dirty="0"/>
              <a:t>zobowiązani do świadczenia niepodzielnego są odpowiedzialni za spełnienie świadczenia jak dłużnicy </a:t>
            </a:r>
            <a:r>
              <a:rPr lang="pl-PL" sz="2700" dirty="0" smtClean="0"/>
              <a:t>solidarni” </a:t>
            </a:r>
            <a:r>
              <a:rPr lang="pl-PL" sz="2700" dirty="0"/>
              <a:t>(art. 380 § 1 k.c.)</a:t>
            </a:r>
          </a:p>
          <a:p>
            <a:r>
              <a:rPr lang="pl-PL" sz="2700" dirty="0" smtClean="0"/>
              <a:t>„W </a:t>
            </a:r>
            <a:r>
              <a:rPr lang="pl-PL" sz="2700" dirty="0"/>
              <a:t>braku odmiennej umowy dłużnicy zobowiązani do świadczenia podzielnego są odpowiedzialni za jego spełnienie solidarnie, jeżeli wzajemne świadczenie wierzyciela jest </a:t>
            </a:r>
            <a:r>
              <a:rPr lang="pl-PL" sz="2700" dirty="0" smtClean="0"/>
              <a:t>niepodzielne"</a:t>
            </a:r>
          </a:p>
          <a:p>
            <a:pPr marL="82550" indent="0">
              <a:buNone/>
            </a:pPr>
            <a:r>
              <a:rPr lang="pl-PL" sz="2700" dirty="0"/>
              <a:t> </a:t>
            </a:r>
            <a:r>
              <a:rPr lang="pl-PL" sz="2700" dirty="0" smtClean="0"/>
              <a:t> (art</a:t>
            </a:r>
            <a:r>
              <a:rPr lang="pl-PL" sz="2700" dirty="0"/>
              <a:t>. 380 § 2 k.c</a:t>
            </a:r>
            <a:r>
              <a:rPr lang="pl-PL" sz="2700" dirty="0" smtClean="0"/>
              <a:t>.)</a:t>
            </a:r>
          </a:p>
          <a:p>
            <a:r>
              <a:rPr lang="pl-PL" sz="2700" dirty="0"/>
              <a:t>„Dłużnik, który spełnił świadczenie niepodzielne, może żądać od pozostałych dłużników zwrotu wartości świadczenia według tych samych zasad co dłużnik solidarny” (art. 380 § 3 k.c.)</a:t>
            </a:r>
          </a:p>
          <a:p>
            <a:pPr marL="82550" indent="0">
              <a:buNone/>
            </a:pPr>
            <a:endParaRPr lang="pl-PL" sz="2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8" cy="6741368"/>
          </a:xfrm>
        </p:spPr>
        <p:txBody>
          <a:bodyPr/>
          <a:lstStyle/>
          <a:p>
            <a:pPr marL="82550" indent="0">
              <a:buNone/>
            </a:pPr>
            <a:r>
              <a:rPr lang="pl-PL" sz="2100" b="1" dirty="0"/>
              <a:t>Wielość wierzycieli</a:t>
            </a:r>
            <a:endParaRPr lang="pl-PL" sz="2100" dirty="0"/>
          </a:p>
          <a:p>
            <a:r>
              <a:rPr lang="pl-PL" sz="2100" dirty="0" smtClean="0"/>
              <a:t>„Jeżeli </a:t>
            </a:r>
            <a:r>
              <a:rPr lang="pl-PL" sz="2100" dirty="0"/>
              <a:t>jest kilku wierzycieli uprawnionych do świadczenia niepodzielnego, każdy z nich może żądać spełnienia całego </a:t>
            </a:r>
            <a:r>
              <a:rPr lang="pl-PL" sz="2100" dirty="0" smtClean="0"/>
              <a:t>świadczenia” </a:t>
            </a:r>
            <a:r>
              <a:rPr lang="pl-PL" sz="2100" dirty="0"/>
              <a:t>(art. 381 § 1 k.c.)</a:t>
            </a:r>
          </a:p>
          <a:p>
            <a:r>
              <a:rPr lang="pl-PL" sz="2100" dirty="0" smtClean="0"/>
              <a:t>„Jednakże </a:t>
            </a:r>
            <a:r>
              <a:rPr lang="pl-PL" sz="2100" dirty="0"/>
              <a:t>w razie sprzeciwu chociażby jednego z wierzycieli, dłużnik obowiązany jest świadczyć wszystkim wierzycielom łącznie albo złożyć przedmiot świadczenia do depozytu </a:t>
            </a:r>
            <a:r>
              <a:rPr lang="pl-PL" sz="2100" dirty="0" smtClean="0"/>
              <a:t>sądowego”</a:t>
            </a:r>
          </a:p>
          <a:p>
            <a:pPr marL="82550" indent="0">
              <a:buNone/>
            </a:pPr>
            <a:r>
              <a:rPr lang="pl-PL" sz="2100" dirty="0"/>
              <a:t> </a:t>
            </a:r>
            <a:r>
              <a:rPr lang="pl-PL" sz="2100" dirty="0" smtClean="0"/>
              <a:t>  (art</a:t>
            </a:r>
            <a:r>
              <a:rPr lang="pl-PL" sz="2100" dirty="0"/>
              <a:t>. 381 § 2 k.c.)</a:t>
            </a:r>
          </a:p>
          <a:p>
            <a:r>
              <a:rPr lang="pl-PL" sz="2100" dirty="0" smtClean="0"/>
              <a:t>„Zwolnienie </a:t>
            </a:r>
            <a:r>
              <a:rPr lang="pl-PL" sz="2100" dirty="0"/>
              <a:t>dłużnika z długu przez jednego z wierzycieli uprawnionych do świadczenia niepodzielnego nie ma skutku względem pozostałych </a:t>
            </a:r>
            <a:r>
              <a:rPr lang="pl-PL" sz="2100" dirty="0" smtClean="0"/>
              <a:t>wierzycieli” </a:t>
            </a:r>
            <a:r>
              <a:rPr lang="pl-PL" sz="2100" dirty="0"/>
              <a:t>(art. 382 § 1 k.c.)</a:t>
            </a:r>
          </a:p>
          <a:p>
            <a:r>
              <a:rPr lang="pl-PL" sz="2100" dirty="0" smtClean="0"/>
              <a:t>„Zwłoka </a:t>
            </a:r>
            <a:r>
              <a:rPr lang="pl-PL" sz="2100" dirty="0"/>
              <a:t>dłużnika, jak również przerwanie lub zawieszenie biegu przedawnienia względem jednego z wierzycieli uprawnionych do świadczenia niepodzielnego ma skutek względem pozostałych </a:t>
            </a:r>
            <a:r>
              <a:rPr lang="pl-PL" sz="2100" dirty="0" smtClean="0"/>
              <a:t>wierzycieli” </a:t>
            </a:r>
            <a:r>
              <a:rPr lang="pl-PL" sz="2100" dirty="0"/>
              <a:t>(art. 382 § 2 k.c.)</a:t>
            </a:r>
          </a:p>
          <a:p>
            <a:r>
              <a:rPr lang="pl-PL" sz="2100" dirty="0" smtClean="0"/>
              <a:t>„Jeżeli </a:t>
            </a:r>
            <a:r>
              <a:rPr lang="pl-PL" sz="2100" dirty="0"/>
              <a:t>jeden z wierzycieli uprawnionych do świadczenia niepodzielnego przyjął świadczenie, jest on odpowiedzialny względem pozostałych wierzycieli według tych samych zasad co wierzyciel </a:t>
            </a:r>
            <a:r>
              <a:rPr lang="pl-PL" sz="2100" dirty="0" smtClean="0"/>
              <a:t>solidarny” </a:t>
            </a:r>
            <a:r>
              <a:rPr lang="pl-PL" sz="2100" dirty="0"/>
              <a:t>(art. 383 k.c.)</a:t>
            </a:r>
          </a:p>
        </p:txBody>
      </p:sp>
    </p:spTree>
    <p:extLst>
      <p:ext uri="{BB962C8B-B14F-4D97-AF65-F5344CB8AC3E}">
        <p14:creationId xmlns:p14="http://schemas.microsoft.com/office/powerpoint/2010/main" val="2495300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548680"/>
            <a:ext cx="7139310" cy="518457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/>
              <a:t>ZOBOWIĄZANIA PODZIELNE </a:t>
            </a:r>
            <a:endParaRPr lang="pl-PL" sz="2400" b="1" dirty="0" smtClean="0"/>
          </a:p>
          <a:p>
            <a:pPr marL="82550" indent="0">
              <a:buNone/>
            </a:pPr>
            <a:endParaRPr lang="pl-PL" sz="2400" dirty="0"/>
          </a:p>
          <a:p>
            <a:r>
              <a:rPr lang="pl-PL" sz="2400" dirty="0" smtClean="0"/>
              <a:t>„Jeżeli </a:t>
            </a:r>
            <a:r>
              <a:rPr lang="pl-PL" sz="2400" dirty="0"/>
              <a:t>jest kilku dłużników albo kilku wierzycieli, a świadczenie jest podzielne, zarówno dług, jak i wierzytelność dzielą się na tyle niezależnych od siebie części, ilu jest dłużników albo wierzycieli. Części te są równe, jeżeli z okoliczności nie wynika </a:t>
            </a:r>
            <a:r>
              <a:rPr lang="pl-PL" sz="2400"/>
              <a:t>nic </a:t>
            </a:r>
            <a:r>
              <a:rPr lang="pl-PL" sz="2400" smtClean="0"/>
              <a:t>innego” </a:t>
            </a:r>
            <a:r>
              <a:rPr lang="pl-PL" sz="2400" dirty="0"/>
              <a:t>(art. 379 § 1 k.c</a:t>
            </a:r>
            <a:r>
              <a:rPr lang="pl-PL" sz="2400" dirty="0" smtClean="0"/>
              <a:t>.)</a:t>
            </a:r>
          </a:p>
          <a:p>
            <a:endParaRPr lang="pl-PL" sz="2400" dirty="0"/>
          </a:p>
          <a:p>
            <a:r>
              <a:rPr lang="pl-PL" sz="2400" dirty="0" smtClean="0"/>
              <a:t>powstają </a:t>
            </a:r>
            <a:r>
              <a:rPr lang="pl-PL" sz="2400" dirty="0"/>
              <a:t>odrębne stosunki zobowiązaniowe o strukturze jednopodmiotowej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725544" cy="4968552"/>
          </a:xfrm>
        </p:spPr>
        <p:txBody>
          <a:bodyPr/>
          <a:lstStyle/>
          <a:p>
            <a:pPr marL="82550" indent="0">
              <a:buNone/>
            </a:pPr>
            <a:endParaRPr lang="pl-PL" sz="2800" b="1" dirty="0" smtClean="0"/>
          </a:p>
          <a:p>
            <a:pPr marL="82550" indent="0">
              <a:buNone/>
            </a:pPr>
            <a:endParaRPr lang="pl-PL" sz="2800" b="1" dirty="0"/>
          </a:p>
          <a:p>
            <a:r>
              <a:rPr lang="pl-PL" sz="2800" dirty="0" smtClean="0"/>
              <a:t>odróżnienie </a:t>
            </a:r>
            <a:r>
              <a:rPr lang="pl-PL" sz="2800" dirty="0"/>
              <a:t>podmiotów i stron</a:t>
            </a:r>
          </a:p>
          <a:p>
            <a:pPr marL="82550" indent="0">
              <a:buNone/>
            </a:pPr>
            <a:endParaRPr lang="pl-PL" sz="2800" dirty="0"/>
          </a:p>
          <a:p>
            <a:r>
              <a:rPr lang="pl-PL" sz="2800" dirty="0" smtClean="0"/>
              <a:t>3 </a:t>
            </a:r>
            <a:r>
              <a:rPr lang="pl-PL" sz="2800" dirty="0"/>
              <a:t>podstawowe modele:</a:t>
            </a:r>
          </a:p>
          <a:p>
            <a:pPr marL="82550" indent="0">
              <a:buNone/>
            </a:pPr>
            <a:r>
              <a:rPr lang="pl-PL" sz="2800" b="1" dirty="0" smtClean="0"/>
              <a:t>	1</a:t>
            </a:r>
            <a:r>
              <a:rPr lang="pl-PL" sz="2800" b="1" dirty="0"/>
              <a:t>)</a:t>
            </a:r>
            <a:r>
              <a:rPr lang="pl-PL" sz="2800" dirty="0"/>
              <a:t> zobowiązania solidarne</a:t>
            </a:r>
          </a:p>
          <a:p>
            <a:pPr marL="82550" indent="0">
              <a:buNone/>
            </a:pPr>
            <a:r>
              <a:rPr lang="pl-PL" sz="2800" b="1" dirty="0" smtClean="0"/>
              <a:t>	2</a:t>
            </a:r>
            <a:r>
              <a:rPr lang="pl-PL" sz="2800" b="1" dirty="0"/>
              <a:t>)</a:t>
            </a:r>
            <a:r>
              <a:rPr lang="pl-PL" sz="2800" dirty="0"/>
              <a:t> zobowiązania niepodzielne</a:t>
            </a:r>
          </a:p>
          <a:p>
            <a:pPr marL="82550" indent="0">
              <a:buNone/>
            </a:pPr>
            <a:r>
              <a:rPr lang="pl-PL" sz="2800" b="1" dirty="0" smtClean="0"/>
              <a:t>	3</a:t>
            </a:r>
            <a:r>
              <a:rPr lang="pl-PL" sz="2800" b="1" dirty="0"/>
              <a:t>)</a:t>
            </a:r>
            <a:r>
              <a:rPr lang="pl-PL" sz="2800" dirty="0"/>
              <a:t> zobowiązania podzielne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628800"/>
            <a:ext cx="7992119" cy="3888432"/>
          </a:xfrm>
        </p:spPr>
        <p:txBody>
          <a:bodyPr>
            <a:noAutofit/>
          </a:bodyPr>
          <a:lstStyle/>
          <a:p>
            <a:pPr marL="82550" indent="0">
              <a:buNone/>
            </a:pPr>
            <a:r>
              <a:rPr lang="pl-PL" sz="2800" b="1" dirty="0" smtClean="0"/>
              <a:t>	ZOBOWIĄZANIA SOLIDARNE</a:t>
            </a:r>
          </a:p>
          <a:p>
            <a:pPr marL="82550" indent="0">
              <a:buNone/>
            </a:pPr>
            <a:endParaRPr lang="pl-PL" sz="2800" dirty="0"/>
          </a:p>
          <a:p>
            <a:r>
              <a:rPr lang="pl-PL" sz="2800" dirty="0" smtClean="0"/>
              <a:t>solidarność </a:t>
            </a:r>
            <a:r>
              <a:rPr lang="pl-PL" sz="2800" dirty="0"/>
              <a:t>dłużników (bierna) i wierzycieli (czynna)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26469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800" b="1" dirty="0"/>
              <a:t>SOLIDARNOŚĆ DŁUŻNIKÓW (BIERNA</a:t>
            </a:r>
            <a:r>
              <a:rPr lang="pl-PL" sz="2800" b="1" dirty="0" smtClean="0"/>
              <a:t>)</a:t>
            </a:r>
            <a:endParaRPr lang="pl-PL" sz="2800" dirty="0"/>
          </a:p>
          <a:p>
            <a:r>
              <a:rPr lang="pl-PL" sz="2800" dirty="0" smtClean="0"/>
              <a:t>„Kilku </a:t>
            </a:r>
            <a:r>
              <a:rPr lang="pl-PL" sz="2800" dirty="0"/>
              <a:t>dłużników może być zobowiązanych w ten sposób, że wierzyciel może żądać całości lub części świadczenia od wszystkich dłużników łącznie, od kilku z nich lub od każdego z osobna, a zaspokojenie wierzyciela przez któregokolwiek z dłużników zwalnia </a:t>
            </a:r>
            <a:r>
              <a:rPr lang="pl-PL" sz="2800" dirty="0" smtClean="0"/>
              <a:t>pozostałych” </a:t>
            </a:r>
            <a:r>
              <a:rPr lang="pl-PL" sz="2800" dirty="0"/>
              <a:t>(art. 366 § 1 k.c.)</a:t>
            </a:r>
          </a:p>
          <a:p>
            <a:r>
              <a:rPr lang="pl-PL" sz="2800" dirty="0" smtClean="0"/>
              <a:t>„Aż </a:t>
            </a:r>
            <a:r>
              <a:rPr lang="pl-PL" sz="2800" dirty="0"/>
              <a:t>do zupełnego zaspokojenia wierzyciela wszyscy dłużnicy solidarni pozostają </a:t>
            </a:r>
            <a:r>
              <a:rPr lang="pl-PL" sz="2800" dirty="0" smtClean="0"/>
              <a:t>zobowiązani”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(art</a:t>
            </a:r>
            <a:r>
              <a:rPr lang="pl-PL" sz="2800" dirty="0"/>
              <a:t>. 366 § 2 k.c.)</a:t>
            </a:r>
          </a:p>
          <a:p>
            <a:r>
              <a:rPr lang="pl-PL" sz="2800" dirty="0" smtClean="0"/>
              <a:t>„Zobowiązanie </a:t>
            </a:r>
            <a:r>
              <a:rPr lang="pl-PL" sz="2800" dirty="0"/>
              <a:t>jest solidarne, jeżeli wynika to z ustawy lub z czynności </a:t>
            </a:r>
            <a:r>
              <a:rPr lang="pl-PL" sz="2800" dirty="0" smtClean="0"/>
              <a:t>prawnej” </a:t>
            </a:r>
            <a:r>
              <a:rPr lang="pl-PL" sz="2800" dirty="0"/>
              <a:t>(art. 369 k.c.)</a:t>
            </a:r>
          </a:p>
          <a:p>
            <a:r>
              <a:rPr lang="pl-PL" sz="2800" dirty="0" smtClean="0"/>
              <a:t>solidarności </a:t>
            </a:r>
            <a:r>
              <a:rPr lang="pl-PL" sz="2800" dirty="0"/>
              <a:t>nie domniemywa się</a:t>
            </a:r>
          </a:p>
        </p:txBody>
      </p:sp>
    </p:spTree>
    <p:extLst>
      <p:ext uri="{BB962C8B-B14F-4D97-AF65-F5344CB8AC3E}">
        <p14:creationId xmlns:p14="http://schemas.microsoft.com/office/powerpoint/2010/main" val="424833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0713" y="12382"/>
            <a:ext cx="8229600" cy="6728986"/>
          </a:xfrm>
        </p:spPr>
        <p:txBody>
          <a:bodyPr>
            <a:noAutofit/>
          </a:bodyPr>
          <a:lstStyle/>
          <a:p>
            <a:endParaRPr lang="pl-PL" sz="2400" dirty="0"/>
          </a:p>
          <a:p>
            <a:r>
              <a:rPr lang="pl-PL" sz="2400" dirty="0" smtClean="0"/>
              <a:t>„Działania </a:t>
            </a:r>
            <a:r>
              <a:rPr lang="pl-PL" sz="2400" dirty="0"/>
              <a:t>i zaniechania jednego z dłużników solidarnych nie mogą szkodzić </a:t>
            </a:r>
            <a:r>
              <a:rPr lang="pl-PL" sz="2400" dirty="0" smtClean="0"/>
              <a:t>współdłużnikom” </a:t>
            </a:r>
            <a:r>
              <a:rPr lang="pl-PL" sz="2400" dirty="0"/>
              <a:t>(art. 371 k.c.)</a:t>
            </a:r>
          </a:p>
          <a:p>
            <a:r>
              <a:rPr lang="pl-PL" sz="2400" dirty="0" smtClean="0"/>
              <a:t>„Odnowienie </a:t>
            </a:r>
            <a:r>
              <a:rPr lang="pl-PL" sz="2400" dirty="0"/>
              <a:t>dokonane między wierzycielem a jednym z dłużników solidarnych zwalnia współdłużników, chyba że wierzyciel zastrzegł, iż zachowuje przeciwko nim swe </a:t>
            </a:r>
            <a:r>
              <a:rPr lang="pl-PL" sz="2400" dirty="0" smtClean="0"/>
              <a:t>prawa” </a:t>
            </a:r>
            <a:r>
              <a:rPr lang="pl-PL" sz="2400" dirty="0"/>
              <a:t>(art. 374 § 1 k.c.)</a:t>
            </a:r>
          </a:p>
          <a:p>
            <a:r>
              <a:rPr lang="pl-PL" sz="2400" dirty="0" smtClean="0"/>
              <a:t>„Zwłoka </a:t>
            </a:r>
            <a:r>
              <a:rPr lang="pl-PL" sz="2400" dirty="0"/>
              <a:t>wierzyciela względem jednego z dłużników solidarnych ma skutek także względem </a:t>
            </a:r>
            <a:r>
              <a:rPr lang="pl-PL" sz="2400" dirty="0" smtClean="0"/>
              <a:t>współdłużników”</a:t>
            </a:r>
          </a:p>
          <a:p>
            <a:pPr marL="8255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(art</a:t>
            </a:r>
            <a:r>
              <a:rPr lang="pl-PL" sz="2400" dirty="0"/>
              <a:t>. 374 § 2 k.c.)</a:t>
            </a:r>
          </a:p>
          <a:p>
            <a:r>
              <a:rPr lang="pl-PL" sz="2400" dirty="0" smtClean="0"/>
              <a:t>„Zwolnienie </a:t>
            </a:r>
            <a:r>
              <a:rPr lang="pl-PL" sz="2400" dirty="0"/>
              <a:t>z długu lub zrzeczenie się solidarności przez wierzyciela względem jednego z dłużników solidarnych nie ma skutku względem </a:t>
            </a:r>
            <a:r>
              <a:rPr lang="pl-PL" sz="2400" dirty="0" smtClean="0"/>
              <a:t>współdłużników” </a:t>
            </a:r>
            <a:r>
              <a:rPr lang="pl-PL" sz="2400" dirty="0"/>
              <a:t>(art. 373 k.c.)</a:t>
            </a:r>
          </a:p>
          <a:p>
            <a:r>
              <a:rPr lang="pl-PL" sz="2400" dirty="0" smtClean="0"/>
              <a:t>„Przerwanie </a:t>
            </a:r>
            <a:r>
              <a:rPr lang="pl-PL" sz="2400" dirty="0"/>
              <a:t>lub zawieszenie biegu przedawnienia w stosunku do jednego z dłużników solidarnych nie ma skutku względem </a:t>
            </a:r>
            <a:r>
              <a:rPr lang="pl-PL" sz="2400" dirty="0" smtClean="0"/>
              <a:t>współdłużników” </a:t>
            </a:r>
            <a:r>
              <a:rPr lang="pl-PL" sz="2400" dirty="0"/>
              <a:t>(art. 372 k.c.)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599" y="476672"/>
            <a:ext cx="7726313" cy="6081291"/>
          </a:xfrm>
        </p:spPr>
        <p:txBody>
          <a:bodyPr>
            <a:noAutofit/>
          </a:bodyPr>
          <a:lstStyle/>
          <a:p>
            <a:r>
              <a:rPr lang="pl-PL" sz="2800" dirty="0" smtClean="0"/>
              <a:t>„Zobowiązanie </a:t>
            </a:r>
            <a:r>
              <a:rPr lang="pl-PL" sz="2800" dirty="0"/>
              <a:t>może być solidarne, chociażby każdy z dłużników był zobowiązany w sposób odmienny albo chociażby wspólny dłużnik był zobowiązany w sposób odmienny względem każdego z </a:t>
            </a:r>
            <a:r>
              <a:rPr lang="pl-PL" sz="2800" dirty="0" smtClean="0"/>
              <a:t>wierzycieli” </a:t>
            </a:r>
            <a:r>
              <a:rPr lang="pl-PL" sz="2800" dirty="0"/>
              <a:t>(art. 368 k.c.)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800" dirty="0" smtClean="0"/>
              <a:t>„Dłużnik </a:t>
            </a:r>
            <a:r>
              <a:rPr lang="pl-PL" sz="2800" dirty="0"/>
              <a:t>solidarny może się bronić zarzutami, które przysługują mu osobiście względem wierzyciela, jak również tymi, które ze względu na sposób powstania lub treść zobowiązania są wspólne wszystkim </a:t>
            </a:r>
            <a:r>
              <a:rPr lang="pl-PL" sz="2800" dirty="0" smtClean="0"/>
              <a:t>dłużnikom” </a:t>
            </a:r>
            <a:r>
              <a:rPr lang="pl-PL" sz="2800" dirty="0"/>
              <a:t>(art. 375 § 1 k.c.)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971599" y="44624"/>
            <a:ext cx="7726313" cy="6441901"/>
          </a:xfrm>
        </p:spPr>
        <p:txBody>
          <a:bodyPr/>
          <a:lstStyle/>
          <a:p>
            <a:pPr marL="82550" indent="0">
              <a:buNone/>
            </a:pPr>
            <a:r>
              <a:rPr lang="pl-PL" sz="2700" b="1" dirty="0"/>
              <a:t>D</a:t>
            </a:r>
            <a:r>
              <a:rPr lang="pl-PL" sz="2700" b="1" dirty="0" smtClean="0"/>
              <a:t>łużnikom </a:t>
            </a:r>
            <a:r>
              <a:rPr lang="pl-PL" sz="2700" b="1" dirty="0"/>
              <a:t>solidarnym przysługują zarzuty 2 rodzajów:</a:t>
            </a:r>
            <a:endParaRPr lang="pl-PL" sz="2700" dirty="0"/>
          </a:p>
          <a:p>
            <a:pPr marL="82550" indent="0">
              <a:buNone/>
            </a:pPr>
            <a:r>
              <a:rPr lang="pl-PL" sz="2500" b="1" dirty="0"/>
              <a:t>I)</a:t>
            </a:r>
            <a:r>
              <a:rPr lang="pl-PL" sz="2500" dirty="0"/>
              <a:t> </a:t>
            </a:r>
            <a:r>
              <a:rPr lang="pl-PL" sz="2500" u="sng" dirty="0"/>
              <a:t>zarzuty </a:t>
            </a:r>
            <a:r>
              <a:rPr lang="pl-PL" sz="2500" u="sng" dirty="0" smtClean="0"/>
              <a:t>osobiste</a:t>
            </a:r>
            <a:r>
              <a:rPr lang="pl-PL" sz="2500" dirty="0" smtClean="0"/>
              <a:t> – Z. Radwański, A. Olejniczak:</a:t>
            </a:r>
            <a:endParaRPr lang="pl-PL" sz="2500" dirty="0"/>
          </a:p>
          <a:p>
            <a:pPr marL="82550" indent="0">
              <a:buNone/>
            </a:pPr>
            <a:r>
              <a:rPr lang="pl-PL" sz="2500" b="1" dirty="0" smtClean="0"/>
              <a:t>1)</a:t>
            </a:r>
            <a:r>
              <a:rPr lang="pl-PL" sz="2500" dirty="0" smtClean="0"/>
              <a:t> właściwości lub działania dłużnika, które wpływają na ważność zobowiązania solidarnego</a:t>
            </a:r>
          </a:p>
          <a:p>
            <a:pPr marL="82550" indent="0">
              <a:buNone/>
            </a:pPr>
            <a:r>
              <a:rPr lang="pl-PL" sz="2500" b="1" dirty="0" smtClean="0"/>
              <a:t>2)</a:t>
            </a:r>
            <a:r>
              <a:rPr lang="pl-PL" sz="2500" dirty="0" smtClean="0"/>
              <a:t> dokonane </a:t>
            </a:r>
            <a:r>
              <a:rPr lang="pl-PL" sz="2500" dirty="0"/>
              <a:t>przez dłużnika z wierzycielem </a:t>
            </a:r>
            <a:r>
              <a:rPr lang="pl-PL" sz="2500" dirty="0" smtClean="0"/>
              <a:t>czynności prawne, </a:t>
            </a:r>
            <a:r>
              <a:rPr lang="pl-PL" sz="2500" dirty="0"/>
              <a:t>które </a:t>
            </a:r>
            <a:r>
              <a:rPr lang="pl-PL" sz="2500" dirty="0" smtClean="0"/>
              <a:t>uwalniają dłużnika </a:t>
            </a:r>
            <a:r>
              <a:rPr lang="pl-PL" sz="2500" dirty="0"/>
              <a:t>z </a:t>
            </a:r>
            <a:r>
              <a:rPr lang="pl-PL" sz="2500" dirty="0" smtClean="0"/>
              <a:t>zobowiązania wobec </a:t>
            </a:r>
            <a:r>
              <a:rPr lang="pl-PL" sz="2500" dirty="0"/>
              <a:t>wierzyciela albo korzystnie modyfikują jego </a:t>
            </a:r>
            <a:r>
              <a:rPr lang="pl-PL" sz="2500" dirty="0" smtClean="0"/>
              <a:t>treść</a:t>
            </a:r>
          </a:p>
          <a:p>
            <a:pPr marL="82550" indent="0">
              <a:buNone/>
            </a:pPr>
            <a:r>
              <a:rPr lang="pl-PL" sz="2500" b="1" dirty="0" smtClean="0"/>
              <a:t>II</a:t>
            </a:r>
            <a:r>
              <a:rPr lang="pl-PL" sz="2500" b="1" dirty="0"/>
              <a:t>)</a:t>
            </a:r>
            <a:r>
              <a:rPr lang="pl-PL" sz="2500" dirty="0"/>
              <a:t> </a:t>
            </a:r>
            <a:r>
              <a:rPr lang="pl-PL" sz="2500" u="sng" dirty="0"/>
              <a:t>zarzuty wspólne </a:t>
            </a:r>
          </a:p>
          <a:p>
            <a:pPr marL="82550" indent="0">
              <a:buNone/>
            </a:pPr>
            <a:r>
              <a:rPr lang="pl-PL" sz="2500" b="1" dirty="0"/>
              <a:t>1)</a:t>
            </a:r>
            <a:r>
              <a:rPr lang="pl-PL" sz="2500" dirty="0"/>
              <a:t> ze względu na sposób powstania </a:t>
            </a:r>
            <a:r>
              <a:rPr lang="pl-PL" sz="2500" dirty="0" smtClean="0"/>
              <a:t>zobowiązania</a:t>
            </a:r>
            <a:endParaRPr lang="pl-PL" sz="2500" dirty="0"/>
          </a:p>
          <a:p>
            <a:pPr marL="82550" indent="0">
              <a:buNone/>
            </a:pPr>
            <a:r>
              <a:rPr lang="pl-PL" sz="2500" b="1" dirty="0"/>
              <a:t>2)</a:t>
            </a:r>
            <a:r>
              <a:rPr lang="pl-PL" sz="2500" dirty="0"/>
              <a:t> ze względu na </a:t>
            </a:r>
            <a:r>
              <a:rPr lang="pl-PL" sz="2500" dirty="0" smtClean="0"/>
              <a:t>treść zobowiązania</a:t>
            </a:r>
            <a:endParaRPr lang="pl-PL" sz="2500" dirty="0"/>
          </a:p>
          <a:p>
            <a:r>
              <a:rPr lang="pl-PL" sz="2500" dirty="0" smtClean="0"/>
              <a:t>„Wyrok </a:t>
            </a:r>
            <a:r>
              <a:rPr lang="pl-PL" sz="2500" dirty="0"/>
              <a:t>zapadły na korzyść jednego z dłużników solidarnych zwalnia współdłużników, jeżeli uwzględnia zarzuty, które są im wszystkim </a:t>
            </a:r>
            <a:r>
              <a:rPr lang="pl-PL" sz="2500" dirty="0" smtClean="0"/>
              <a:t>wspólne”</a:t>
            </a:r>
          </a:p>
          <a:p>
            <a:pPr marL="82550" indent="0">
              <a:buNone/>
            </a:pPr>
            <a:r>
              <a:rPr lang="pl-PL" sz="2500" dirty="0"/>
              <a:t> </a:t>
            </a:r>
            <a:r>
              <a:rPr lang="pl-PL" sz="2500" dirty="0" smtClean="0"/>
              <a:t>  (art</a:t>
            </a:r>
            <a:r>
              <a:rPr lang="pl-PL" sz="2500" dirty="0"/>
              <a:t>. 375 § 2 k.c.)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914400" y="44624"/>
            <a:ext cx="8229600" cy="681337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800" b="1" dirty="0"/>
              <a:t>Roszczenia regresowe (zwrotne</a:t>
            </a:r>
            <a:r>
              <a:rPr lang="pl-PL" sz="2800" b="1" dirty="0" smtClean="0"/>
              <a:t>)</a:t>
            </a:r>
            <a:endParaRPr lang="pl-PL" sz="2800" dirty="0"/>
          </a:p>
          <a:p>
            <a:r>
              <a:rPr lang="pl-PL" sz="2800" dirty="0" smtClean="0"/>
              <a:t>„Jeżeli </a:t>
            </a:r>
            <a:r>
              <a:rPr lang="pl-PL" sz="2800" dirty="0"/>
              <a:t>jeden z dłużników solidarnych spełnił świadczenie, treść istniejącego między współdłużnikami stosunku prawnego rozstrzyga o tym, czy i w jakich częściach może on żądać zwrotu od współdłużników. Jeżeli z treści tego stosunku nie wynika nic innego, dłużnik, który świadczenie spełnił, może żądać zwrotu w częściach </a:t>
            </a:r>
            <a:r>
              <a:rPr lang="pl-PL" sz="2800" dirty="0" smtClean="0"/>
              <a:t>równych”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(art</a:t>
            </a:r>
            <a:r>
              <a:rPr lang="pl-PL" sz="2800" dirty="0"/>
              <a:t>. 376 § 1 k.c.)</a:t>
            </a:r>
          </a:p>
          <a:p>
            <a:r>
              <a:rPr lang="pl-PL" sz="2800" dirty="0" smtClean="0"/>
              <a:t>„Część </a:t>
            </a:r>
            <a:r>
              <a:rPr lang="pl-PL" sz="2800" dirty="0"/>
              <a:t>przypadająca na dłużnika niewypłacalnego rozkłada się między </a:t>
            </a:r>
            <a:r>
              <a:rPr lang="pl-PL" sz="2800" dirty="0" smtClean="0"/>
              <a:t>współdłużników”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(art</a:t>
            </a:r>
            <a:r>
              <a:rPr lang="pl-PL" sz="2800" dirty="0"/>
              <a:t>. 376 § 2 k.c.) </a:t>
            </a:r>
          </a:p>
          <a:p>
            <a:r>
              <a:rPr lang="pl-PL" sz="2800" dirty="0" smtClean="0"/>
              <a:t>roszczenia </a:t>
            </a:r>
            <a:r>
              <a:rPr lang="pl-PL" sz="2800" dirty="0"/>
              <a:t>regresowe </a:t>
            </a:r>
            <a:r>
              <a:rPr lang="pl-PL" sz="2800" dirty="0" smtClean="0"/>
              <a:t>mogą powstać </a:t>
            </a:r>
            <a:r>
              <a:rPr lang="pl-PL" sz="2800" dirty="0"/>
              <a:t>w momencie częściowego choćby zaspokojenia wierzyciela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53536" cy="6480720"/>
          </a:xfrm>
        </p:spPr>
        <p:txBody>
          <a:bodyPr>
            <a:normAutofit fontScale="62500" lnSpcReduction="20000"/>
          </a:bodyPr>
          <a:lstStyle/>
          <a:p>
            <a:pPr marL="82550" indent="0" algn="ctr">
              <a:buNone/>
            </a:pPr>
            <a:r>
              <a:rPr lang="pl-PL" b="1" dirty="0"/>
              <a:t>SOLIDARNOŚĆ WIERZYCIELI (CZYNNA</a:t>
            </a:r>
            <a:r>
              <a:rPr lang="pl-PL" b="1" dirty="0" smtClean="0"/>
              <a:t>)</a:t>
            </a:r>
          </a:p>
          <a:p>
            <a:pPr marL="82550" indent="0">
              <a:buNone/>
            </a:pPr>
            <a:endParaRPr lang="pl-PL" dirty="0"/>
          </a:p>
          <a:p>
            <a:r>
              <a:rPr lang="pl-PL" dirty="0" smtClean="0"/>
              <a:t>„Kilku </a:t>
            </a:r>
            <a:r>
              <a:rPr lang="pl-PL" dirty="0"/>
              <a:t>wierzycieli może być uprawnionych w ten sposób, że dłużnik może spełnić całe świadczenie do rąk jednego z nich, a przez zaspokojenie któregokolwiek z wierzycieli dług wygasa względem </a:t>
            </a:r>
            <a:r>
              <a:rPr lang="pl-PL" dirty="0" smtClean="0"/>
              <a:t>wszystkich” </a:t>
            </a:r>
            <a:r>
              <a:rPr lang="pl-PL" dirty="0"/>
              <a:t>(art. 367 § 1 k.c</a:t>
            </a:r>
            <a:r>
              <a:rPr lang="pl-PL" dirty="0" smtClean="0"/>
              <a:t>.)</a:t>
            </a:r>
          </a:p>
          <a:p>
            <a:endParaRPr lang="pl-PL" dirty="0"/>
          </a:p>
          <a:p>
            <a:r>
              <a:rPr lang="pl-PL" dirty="0" smtClean="0"/>
              <a:t>„Dłużnik </a:t>
            </a:r>
            <a:r>
              <a:rPr lang="pl-PL" dirty="0"/>
              <a:t>może spełnić świadczenie, według swego wyboru, do rąk któregokolwiek z wierzycieli solidarnych. Jednakże w razie wytoczenia powództwa przez jednego z wierzycieli dłużnik powinien spełnić świadczenie do jego </a:t>
            </a:r>
            <a:r>
              <a:rPr lang="pl-PL" dirty="0" smtClean="0"/>
              <a:t>rąk” </a:t>
            </a:r>
            <a:r>
              <a:rPr lang="pl-PL" dirty="0"/>
              <a:t>(art. 367 § 2 k.c</a:t>
            </a:r>
            <a:r>
              <a:rPr lang="pl-PL" dirty="0" smtClean="0"/>
              <a:t>.)</a:t>
            </a:r>
          </a:p>
          <a:p>
            <a:endParaRPr lang="pl-PL" dirty="0"/>
          </a:p>
          <a:p>
            <a:r>
              <a:rPr lang="pl-PL" dirty="0" smtClean="0"/>
              <a:t>chodzi </a:t>
            </a:r>
            <a:r>
              <a:rPr lang="pl-PL" dirty="0"/>
              <a:t>o powództwo o </a:t>
            </a:r>
            <a:r>
              <a:rPr lang="pl-PL" dirty="0" smtClean="0"/>
              <a:t>świadczenie</a:t>
            </a:r>
          </a:p>
          <a:p>
            <a:endParaRPr lang="pl-PL" dirty="0"/>
          </a:p>
          <a:p>
            <a:r>
              <a:rPr lang="pl-PL" dirty="0" smtClean="0"/>
              <a:t>„Zobowiązanie </a:t>
            </a:r>
            <a:r>
              <a:rPr lang="pl-PL" dirty="0"/>
              <a:t>może być solidarne, chociażby każdy z dłużników był zobowiązany w sposób odmienny albo chociażby wspólny dłużnik był zobowiązany w sposób odmienny względem każdego z </a:t>
            </a:r>
            <a:r>
              <a:rPr lang="pl-PL" dirty="0" smtClean="0"/>
              <a:t>wierzycieli” </a:t>
            </a:r>
            <a:r>
              <a:rPr lang="pl-PL" dirty="0"/>
              <a:t>(art. 368 k.c.)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„Zwłoka </a:t>
            </a:r>
            <a:r>
              <a:rPr lang="pl-PL" dirty="0"/>
              <a:t>dłużnika, jak również przerwanie lub zawieszenie biegu przedawnienia względem jednego z wierzycieli solidarnych ma skutek także względem </a:t>
            </a:r>
            <a:r>
              <a:rPr lang="pl-PL" dirty="0" smtClean="0"/>
              <a:t>współwierzycieli” </a:t>
            </a:r>
            <a:r>
              <a:rPr lang="pl-PL" dirty="0"/>
              <a:t>(art. 377 k.c.)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996</TotalTime>
  <Words>1209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Przesilenie</vt:lpstr>
      <vt:lpstr>WIELOŚĆ DŁUŻNIKÓW LUB WIERZYCIELI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</cp:lastModifiedBy>
  <cp:revision>142</cp:revision>
  <dcterms:created xsi:type="dcterms:W3CDTF">2013-10-05T07:34:23Z</dcterms:created>
  <dcterms:modified xsi:type="dcterms:W3CDTF">2015-06-08T09:21:01Z</dcterms:modified>
</cp:coreProperties>
</file>