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04321-90FF-43BA-93E4-E4F05C5AC519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6038A-5488-4558-8841-440FB777C3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91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1C690F-9903-410A-8066-1D64C829EB90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5CEDC7-72A7-4C64-A715-7297AE17EF5A}" type="datetimeFigureOut">
              <a:rPr lang="pl-PL" smtClean="0"/>
              <a:t>2017-03-11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pl-PL" dirty="0" smtClean="0"/>
              <a:t>Podział logiczny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276872"/>
            <a:ext cx="6982544" cy="3888432"/>
          </a:xfrm>
        </p:spPr>
        <p:txBody>
          <a:bodyPr/>
          <a:lstStyle/>
          <a:p>
            <a:pPr algn="just"/>
            <a:r>
              <a:rPr lang="pl-PL" sz="2300" dirty="0" smtClean="0">
                <a:solidFill>
                  <a:schemeClr val="accent4">
                    <a:lumMod val="50000"/>
                  </a:schemeClr>
                </a:solidFill>
              </a:rPr>
              <a:t>Przeprowadzając podział logiczny zakresu jakiejś nazwy N na zakresy nazw A B C D należy stwierdzić, że każdy desygnat nazwy N jest desygnatem jednej i tylko jednej z nazw A B C D.</a:t>
            </a:r>
          </a:p>
          <a:p>
            <a:pPr algn="just"/>
            <a:endParaRPr lang="pl-PL" sz="23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l-PL" sz="2300" dirty="0" smtClean="0">
                <a:solidFill>
                  <a:schemeClr val="accent4">
                    <a:lumMod val="50000"/>
                  </a:schemeClr>
                </a:solidFill>
              </a:rPr>
              <a:t>Zakres nazwy poddawany podziałowi - N – całość dzielona – </a:t>
            </a:r>
            <a:r>
              <a:rPr lang="pl-PL" sz="2300" dirty="0" err="1" smtClean="0">
                <a:solidFill>
                  <a:schemeClr val="accent4">
                    <a:lumMod val="50000"/>
                  </a:schemeClr>
                </a:solidFill>
              </a:rPr>
              <a:t>totum</a:t>
            </a:r>
            <a:r>
              <a:rPr lang="pl-PL" sz="23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sz="2300" dirty="0" err="1" smtClean="0">
                <a:solidFill>
                  <a:schemeClr val="accent4">
                    <a:lumMod val="50000"/>
                  </a:schemeClr>
                </a:solidFill>
              </a:rPr>
              <a:t>divisionis</a:t>
            </a:r>
            <a:endParaRPr lang="pl-PL" sz="23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l-PL" sz="2300" dirty="0" smtClean="0">
                <a:solidFill>
                  <a:schemeClr val="accent4">
                    <a:lumMod val="50000"/>
                  </a:schemeClr>
                </a:solidFill>
              </a:rPr>
              <a:t>Zakresy nazw podrzędnych - A B C D – człony podziału – </a:t>
            </a:r>
            <a:r>
              <a:rPr lang="pl-PL" sz="2300" dirty="0" err="1" smtClean="0">
                <a:solidFill>
                  <a:schemeClr val="accent4">
                    <a:lumMod val="50000"/>
                  </a:schemeClr>
                </a:solidFill>
              </a:rPr>
              <a:t>membra</a:t>
            </a:r>
            <a:r>
              <a:rPr lang="pl-PL" sz="23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sz="2300" dirty="0" err="1" smtClean="0">
                <a:solidFill>
                  <a:schemeClr val="accent4">
                    <a:lumMod val="50000"/>
                  </a:schemeClr>
                </a:solidFill>
              </a:rPr>
              <a:t>divisionis</a:t>
            </a:r>
            <a:endParaRPr lang="pl-PL" sz="23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864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r>
              <a:rPr lang="pl-PL" dirty="0" smtClean="0"/>
              <a:t>Człowiek – całość dzielona</a:t>
            </a:r>
          </a:p>
          <a:p>
            <a:r>
              <a:rPr lang="pl-PL" dirty="0" smtClean="0"/>
              <a:t>Osoba płci męskiej – człon podziału</a:t>
            </a:r>
          </a:p>
          <a:p>
            <a:r>
              <a:rPr lang="pl-PL" dirty="0" smtClean="0"/>
              <a:t>Osoba płci żeńskiej – człon podziału</a:t>
            </a:r>
          </a:p>
          <a:p>
            <a:endParaRPr lang="pl-PL" dirty="0"/>
          </a:p>
          <a:p>
            <a:r>
              <a:rPr lang="pl-PL" dirty="0" smtClean="0"/>
              <a:t>Spółka prawa handlowego – całość dzielona</a:t>
            </a:r>
          </a:p>
          <a:p>
            <a:r>
              <a:rPr lang="pl-PL" dirty="0" smtClean="0"/>
              <a:t>spółka </a:t>
            </a:r>
            <a:r>
              <a:rPr lang="pl-PL" dirty="0"/>
              <a:t>jawna,</a:t>
            </a:r>
          </a:p>
          <a:p>
            <a:r>
              <a:rPr lang="pl-PL" dirty="0"/>
              <a:t>spółka partnerska,</a:t>
            </a:r>
          </a:p>
          <a:p>
            <a:r>
              <a:rPr lang="pl-PL" dirty="0"/>
              <a:t>spółka komandytowa,</a:t>
            </a:r>
          </a:p>
          <a:p>
            <a:r>
              <a:rPr lang="pl-PL" dirty="0"/>
              <a:t>spółka komandytowo-akcyjna,</a:t>
            </a:r>
          </a:p>
          <a:p>
            <a:r>
              <a:rPr lang="pl-PL" dirty="0" smtClean="0"/>
              <a:t>spółka </a:t>
            </a:r>
            <a:r>
              <a:rPr lang="pl-PL" dirty="0"/>
              <a:t>z ograniczoną odpowiedzialnością,</a:t>
            </a:r>
          </a:p>
          <a:p>
            <a:r>
              <a:rPr lang="pl-PL" dirty="0"/>
              <a:t>spółka akcyjna.</a:t>
            </a:r>
          </a:p>
          <a:p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5796136" y="2348880"/>
            <a:ext cx="720080" cy="30963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551831" y="3604374"/>
            <a:ext cx="1653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Człony podziału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02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212160"/>
          </a:xfrm>
        </p:spPr>
        <p:txBody>
          <a:bodyPr/>
          <a:lstStyle/>
          <a:p>
            <a:pPr algn="ctr"/>
            <a:r>
              <a:rPr lang="pl-PL" b="1" dirty="0" smtClean="0"/>
              <a:t>Warunki poprawności podziału logicznego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Wyczerpujący – </a:t>
            </a:r>
            <a:r>
              <a:rPr lang="pl-PL" dirty="0" smtClean="0"/>
              <a:t>podział logiczny jest wyczerpujący, jeśli każdy z desygnatów nazwy, której zakres dzielimy, może być zaliczony do jakiegoś wyróżnionego członu podziału.</a:t>
            </a:r>
          </a:p>
          <a:p>
            <a:pPr algn="just"/>
            <a:r>
              <a:rPr lang="pl-PL" b="1" dirty="0" smtClean="0"/>
              <a:t>Rozłączny</a:t>
            </a:r>
            <a:r>
              <a:rPr lang="pl-PL" dirty="0" smtClean="0"/>
              <a:t> – podział logiczny jest rozłączny, jeśli żaden z desygnatów nazwy, której zakres dzielimy nie może być zaliczony do dwóch członów podziału na raz.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Tylko podział, który spełnia oba te warunki jest podziałem logicznym!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656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7897688" cy="6140152"/>
          </a:xfrm>
        </p:spPr>
        <p:txBody>
          <a:bodyPr/>
          <a:lstStyle/>
          <a:p>
            <a:pPr algn="just"/>
            <a:r>
              <a:rPr lang="pl-PL" dirty="0" smtClean="0"/>
              <a:t>Nie jest wyczerpującym podział samochód na dwudrzwiowe oraz czterodrzwiowe (istnieją ponadto trzy- oraz pięciodrzwiowe).</a:t>
            </a:r>
          </a:p>
          <a:p>
            <a:pPr algn="just"/>
            <a:r>
              <a:rPr lang="pl-PL" dirty="0" smtClean="0"/>
              <a:t>Nie jest rozłącznym podział prawników na sędziów, prokuratorów, adwokatów, radców prawnych, notariuszy, pozostałych absolwentów kierunku Prawo oraz profesorów prawa.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Pomocna przy formułowaniu podziału logicznego jest</a:t>
            </a:r>
            <a:r>
              <a:rPr lang="pl-PL" b="1" dirty="0" smtClean="0"/>
              <a:t> zasada podziału (</a:t>
            </a:r>
            <a:r>
              <a:rPr lang="pl-PL" b="1" dirty="0" err="1" smtClean="0"/>
              <a:t>fundamentum</a:t>
            </a:r>
            <a:r>
              <a:rPr lang="pl-PL" b="1" dirty="0" smtClean="0"/>
              <a:t> </a:t>
            </a:r>
            <a:r>
              <a:rPr lang="pl-PL" b="1" dirty="0" err="1" smtClean="0"/>
              <a:t>divisionis</a:t>
            </a:r>
            <a:r>
              <a:rPr lang="pl-PL" b="1" dirty="0" smtClean="0"/>
              <a:t>)</a:t>
            </a:r>
            <a:r>
              <a:rPr lang="pl-PL" dirty="0" smtClean="0"/>
              <a:t> według której człony podziału należy wyróżnić według jednego sposobu. Np. nie można w jednym podziale dzielić Polaków według płci i koloru włosów, bo istnieją zarówno Polki o rudych włosach, jak i Polacy, a cecha obywatelstwa i koloru włosów nie mają nic ze sobą wspólnego.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600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7825680" cy="6212160"/>
          </a:xfrm>
        </p:spPr>
        <p:txBody>
          <a:bodyPr/>
          <a:lstStyle/>
          <a:p>
            <a:pPr algn="just"/>
            <a:r>
              <a:rPr lang="pl-PL" dirty="0" smtClean="0"/>
              <a:t>Najprostszym sposobem na sformułowanie prawidłowego podziału logicznego jest stworzenie tzw. </a:t>
            </a:r>
            <a:r>
              <a:rPr lang="pl-PL" b="1" dirty="0" smtClean="0"/>
              <a:t>podziału dychotomicznego, według cech sprzecznych </a:t>
            </a:r>
          </a:p>
          <a:p>
            <a:pPr algn="just"/>
            <a:r>
              <a:rPr lang="pl-PL" dirty="0" smtClean="0"/>
              <a:t>np. „student studiujący jeden kierunek” i „student studiujący więcej niż jeden kierunek”.</a:t>
            </a:r>
          </a:p>
          <a:p>
            <a:pPr algn="just"/>
            <a:r>
              <a:rPr lang="pl-PL" dirty="0" smtClean="0"/>
              <a:t>O ile nazwy składające się na człony podziału są nazwami ostrymi (można posłużyć się definicjami regulującymi), to na pewno </a:t>
            </a:r>
            <a:r>
              <a:rPr lang="pl-PL" smtClean="0"/>
              <a:t>podział </a:t>
            </a:r>
            <a:r>
              <a:rPr lang="pl-PL" smtClean="0"/>
              <a:t>jest </a:t>
            </a:r>
            <a:r>
              <a:rPr lang="pl-PL" dirty="0" smtClean="0"/>
              <a:t>rozłączny i wyczerpujący. </a:t>
            </a:r>
          </a:p>
          <a:p>
            <a:pPr algn="just"/>
            <a:r>
              <a:rPr lang="pl-PL" dirty="0" smtClean="0"/>
              <a:t>Innym sposobem na sformułowanie podziału logicznego jest </a:t>
            </a:r>
            <a:r>
              <a:rPr lang="pl-PL" b="1" dirty="0" smtClean="0"/>
              <a:t>podział według określonej cechy</a:t>
            </a:r>
            <a:r>
              <a:rPr lang="pl-PL" dirty="0" smtClean="0"/>
              <a:t>. Najpierw wskazujemy jakąś ogólną cechę (tzw. </a:t>
            </a:r>
            <a:r>
              <a:rPr lang="pl-PL" dirty="0" err="1" smtClean="0"/>
              <a:t>determinandę</a:t>
            </a:r>
            <a:r>
              <a:rPr lang="pl-PL" dirty="0" smtClean="0"/>
              <a:t>), a następnie wskazujemy jej odmiany (determinanty), które wyznaczają człony podziału np. spodnie możemy podzielić według </a:t>
            </a:r>
            <a:r>
              <a:rPr lang="pl-PL" dirty="0" err="1" smtClean="0"/>
              <a:t>determinandy</a:t>
            </a:r>
            <a:r>
              <a:rPr lang="pl-PL" dirty="0" smtClean="0"/>
              <a:t> „koloru materiału” na czerwone, zielone…(determinanty).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784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Klasyfikacja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wielostopniowy podział logiczny</a:t>
            </a:r>
          </a:p>
          <a:p>
            <a:endParaRPr lang="pl-PL" dirty="0"/>
          </a:p>
          <a:p>
            <a:pPr algn="ctr"/>
            <a:r>
              <a:rPr lang="pl-PL" dirty="0" err="1" smtClean="0"/>
              <a:t>Eucaryota</a:t>
            </a:r>
            <a:endParaRPr lang="pl-PL" dirty="0" smtClean="0"/>
          </a:p>
          <a:p>
            <a:pPr marL="114300" indent="0" algn="ctr">
              <a:buNone/>
            </a:pPr>
            <a:endParaRPr lang="pl-PL" dirty="0" smtClean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dirty="0" smtClean="0"/>
              <a:t>				zwierzęta</a:t>
            </a:r>
          </a:p>
          <a:p>
            <a:pPr marL="114300" indent="0" algn="ctr">
              <a:buNone/>
            </a:pPr>
            <a:endParaRPr lang="pl-PL" dirty="0" smtClean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dirty="0" smtClean="0"/>
              <a:t>                                                 Tkankowce                  </a:t>
            </a:r>
            <a:r>
              <a:rPr lang="pl-PL" dirty="0" err="1" smtClean="0"/>
              <a:t>beztkankowce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331640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932040" y="2996952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39552" y="350100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rośliny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755576" y="4005064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763688" y="4005064"/>
            <a:ext cx="6120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5076056" y="4005064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6516216" y="4005064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251520" y="5013176"/>
            <a:ext cx="264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Plechowce        organowce</a:t>
            </a:r>
            <a:endParaRPr lang="pl-PL" dirty="0"/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3419872" y="5382508"/>
            <a:ext cx="792088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716016" y="55172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5076056" y="5382508"/>
            <a:ext cx="792088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24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Podział naturalny </a:t>
            </a:r>
            <a:r>
              <a:rPr lang="pl-PL" dirty="0" smtClean="0"/>
              <a:t>to taki, przy którym w każdym członie podziału grupują się przedmioty pod wieloma ważnymi dla nas względami podobne, a jednocześnie niepodobne do przedmiotów z innych członów podziału np. w szpitalu chorych dzieli się na chorych według oddziałów np. onkologia, kardiologia, ortopedia….</a:t>
            </a:r>
          </a:p>
          <a:p>
            <a:pPr algn="just"/>
            <a:r>
              <a:rPr lang="pl-PL" b="1" dirty="0" smtClean="0"/>
              <a:t>Podział sztuczny </a:t>
            </a:r>
            <a:r>
              <a:rPr lang="pl-PL" dirty="0" smtClean="0"/>
              <a:t>to taki, przy którym do jednego członu podziału trafiają przedmioty podobne pod jakimś jednym tylko względem, a pod wieloma innymi niepodobne do siebie np. pacjenci szpitalu dzieleni według koloru oczu….</a:t>
            </a:r>
          </a:p>
          <a:p>
            <a:pPr algn="just"/>
            <a:endParaRPr lang="pl-PL" dirty="0"/>
          </a:p>
          <a:p>
            <a:pPr algn="just"/>
            <a:r>
              <a:rPr lang="pl-PL" b="1" dirty="0" smtClean="0"/>
              <a:t>UWAGA</a:t>
            </a:r>
          </a:p>
          <a:p>
            <a:pPr algn="just"/>
            <a:r>
              <a:rPr lang="pl-PL" dirty="0" smtClean="0"/>
              <a:t>wyróżnianie </a:t>
            </a:r>
            <a:r>
              <a:rPr lang="pl-PL" dirty="0"/>
              <a:t>części składowych danego przedmiotu, to </a:t>
            </a:r>
            <a:r>
              <a:rPr lang="pl-PL" b="1" dirty="0"/>
              <a:t>partycja</a:t>
            </a:r>
            <a:r>
              <a:rPr lang="pl-PL" dirty="0"/>
              <a:t>, np. podział samochodu na nadwozie i podwozie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Czym innym będzie też</a:t>
            </a:r>
            <a:r>
              <a:rPr lang="pl-PL" b="1" dirty="0"/>
              <a:t> typologia</a:t>
            </a:r>
            <a:r>
              <a:rPr lang="pl-PL" dirty="0"/>
              <a:t>, czyli typowanie określonych grup desygnatów według subiektywnie przyjętego </a:t>
            </a:r>
            <a:r>
              <a:rPr lang="pl-PL" dirty="0" smtClean="0"/>
              <a:t>wzorca</a:t>
            </a:r>
            <a:r>
              <a:rPr lang="pl-PL" dirty="0"/>
              <a:t> </a:t>
            </a:r>
            <a:r>
              <a:rPr lang="pl-PL" dirty="0" smtClean="0"/>
              <a:t>(przedmiotu wzorcowego). Tutaj nie wiąże nas wymóg podziału rozłącznego i wyczerpującego.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822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997152"/>
          </a:xfrm>
        </p:spPr>
        <p:txBody>
          <a:bodyPr>
            <a:normAutofit/>
          </a:bodyPr>
          <a:lstStyle/>
          <a:p>
            <a:r>
              <a:rPr lang="pl-PL" dirty="0"/>
              <a:t>1.	Zaproponuj podział logiczny zakresu nazwy książka. Uzasadnij poprawność swojej propozycji.	</a:t>
            </a:r>
            <a:endParaRPr lang="pl-PL" dirty="0" smtClean="0"/>
          </a:p>
          <a:p>
            <a:r>
              <a:rPr lang="pl-PL" dirty="0" smtClean="0"/>
              <a:t>2. Kasia </a:t>
            </a:r>
            <a:r>
              <a:rPr lang="pl-PL" dirty="0"/>
              <a:t>przygotowująca się do powtórzenia wiadomości o państwach Europy w następujący sposób podzieliła sobie materiał: Polska, Niemcy, Francja, Czechy, Albania, Ukraina, państwa Unii Europejskiej, pozostałe. Czy taki sposób uporządkowania materiału jest poprawny z punktu widzenia zasad podziału logicznego? Jeśli nie, zaproponuj podział poprawny. Uzasadnij odpowiedź</a:t>
            </a:r>
            <a:r>
              <a:rPr lang="pl-PL" dirty="0" smtClean="0"/>
              <a:t>.</a:t>
            </a:r>
          </a:p>
          <a:p>
            <a:r>
              <a:rPr lang="pl-PL" dirty="0" smtClean="0"/>
              <a:t>3. Czy </a:t>
            </a:r>
            <a:r>
              <a:rPr lang="pl-PL" dirty="0"/>
              <a:t>podział błędów w definicji na: błąd błędnego koła, błąd </a:t>
            </a:r>
            <a:r>
              <a:rPr lang="pl-PL" dirty="0" smtClean="0"/>
              <a:t>nieadekwatności (przesunięcia kategorialnego), </a:t>
            </a:r>
            <a:r>
              <a:rPr lang="pl-PL" dirty="0"/>
              <a:t>błąd nieznane przez nieznane, błąd krzyżowania się zakresów definiendum i definiensa spełnia wymogi podziału logicznego? Uzasadnij odpowiedź.</a:t>
            </a:r>
          </a:p>
        </p:txBody>
      </p:sp>
    </p:spTree>
    <p:extLst>
      <p:ext uri="{BB962C8B-B14F-4D97-AF65-F5344CB8AC3E}">
        <p14:creationId xmlns:p14="http://schemas.microsoft.com/office/powerpoint/2010/main" val="6512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r>
              <a:rPr lang="pl-PL" dirty="0" smtClean="0"/>
              <a:t>4. Zaproponuj </a:t>
            </a:r>
            <a:r>
              <a:rPr lang="pl-PL" dirty="0"/>
              <a:t>podział logiczny zakresu nazwy „samochód”, który to podział mógłby być przydatny przy redakcji aktu prawnego mającego na celu ochronę dróg. Uzasadnij swoją propozycję odwołując się do kryteriów podziału logicznego. </a:t>
            </a:r>
            <a:endParaRPr lang="pl-PL" dirty="0" smtClean="0"/>
          </a:p>
          <a:p>
            <a:r>
              <a:rPr lang="pl-PL" dirty="0" smtClean="0"/>
              <a:t>5. Dokonaj </a:t>
            </a:r>
            <a:r>
              <a:rPr lang="pl-PL" dirty="0"/>
              <a:t>podziału logicznego następujących nazw: „człowiek”, „ustawa”, dom”, tekst”, „porządek”, „wielki bałagan”, „szary zając”, „łatwe zadanie”.</a:t>
            </a:r>
          </a:p>
          <a:p>
            <a:r>
              <a:rPr lang="pl-PL" dirty="0" smtClean="0"/>
              <a:t>6. W </a:t>
            </a:r>
            <a:r>
              <a:rPr lang="pl-PL" dirty="0"/>
              <a:t>księgarni posegregowano książki na następujące grupy: historyczne, prawnicze, powieści, filozoficzne, nowości, podręczniki, przyrodnicze, inne. Czy spełnione zostały tu kryteria podziału logicznego? Uzasadnij odpowiedź.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500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127</TotalTime>
  <Words>645</Words>
  <Application>Microsoft Office PowerPoint</Application>
  <PresentationFormat>Pokaz na ekranie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Przyleganie</vt:lpstr>
      <vt:lpstr>Podział logiczny</vt:lpstr>
      <vt:lpstr>Prezentacja programu PowerPoint</vt:lpstr>
      <vt:lpstr>Prezentacja programu PowerPoint</vt:lpstr>
      <vt:lpstr>Prezentacja programu PowerPoint</vt:lpstr>
      <vt:lpstr>Prezentacja programu PowerPoint</vt:lpstr>
      <vt:lpstr>Klasyfikacja </vt:lpstr>
      <vt:lpstr>Prezentacja programu PowerPoint</vt:lpstr>
      <vt:lpstr>zadania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Podział logiczny</dc:title>
  <dc:creator>user</dc:creator>
  <cp:lastModifiedBy>user</cp:lastModifiedBy>
  <cp:revision>10</cp:revision>
  <dcterms:created xsi:type="dcterms:W3CDTF">2017-03-03T18:28:39Z</dcterms:created>
  <dcterms:modified xsi:type="dcterms:W3CDTF">2017-03-11T08:54:43Z</dcterms:modified>
</cp:coreProperties>
</file>